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9"/>
  </p:notesMasterIdLst>
  <p:sldIdLst>
    <p:sldId id="256" r:id="rId2"/>
    <p:sldId id="309" r:id="rId3"/>
    <p:sldId id="312" r:id="rId4"/>
    <p:sldId id="310" r:id="rId5"/>
    <p:sldId id="311" r:id="rId6"/>
    <p:sldId id="313" r:id="rId7"/>
    <p:sldId id="314" r:id="rId8"/>
    <p:sldId id="315" r:id="rId9"/>
    <p:sldId id="316" r:id="rId10"/>
    <p:sldId id="317" r:id="rId11"/>
    <p:sldId id="318" r:id="rId12"/>
    <p:sldId id="319" r:id="rId13"/>
    <p:sldId id="320" r:id="rId14"/>
    <p:sldId id="321" r:id="rId15"/>
    <p:sldId id="322" r:id="rId16"/>
    <p:sldId id="323" r:id="rId17"/>
    <p:sldId id="324" r:id="rId18"/>
    <p:sldId id="325" r:id="rId19"/>
    <p:sldId id="326" r:id="rId20"/>
    <p:sldId id="327" r:id="rId21"/>
    <p:sldId id="328" r:id="rId22"/>
    <p:sldId id="329" r:id="rId23"/>
    <p:sldId id="330" r:id="rId24"/>
    <p:sldId id="331" r:id="rId25"/>
    <p:sldId id="332" r:id="rId26"/>
    <p:sldId id="333" r:id="rId27"/>
    <p:sldId id="334" r:id="rId28"/>
    <p:sldId id="335" r:id="rId29"/>
    <p:sldId id="336" r:id="rId30"/>
    <p:sldId id="337" r:id="rId31"/>
    <p:sldId id="338" r:id="rId32"/>
    <p:sldId id="339" r:id="rId33"/>
    <p:sldId id="340" r:id="rId34"/>
    <p:sldId id="341" r:id="rId35"/>
    <p:sldId id="342" r:id="rId36"/>
    <p:sldId id="344" r:id="rId37"/>
    <p:sldId id="343"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6303C1E-3484-69BD-43D0-68F8534BB62C}" name="Mr.Razi-uddin" initials="Mu" userId="S::razi.uddin@nu.edu.pk::d7d1c73b-ca12-4be2-a8cb-990354b13376"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33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249" autoAdjust="0"/>
  </p:normalViewPr>
  <p:slideViewPr>
    <p:cSldViewPr snapToGrid="0">
      <p:cViewPr varScale="1">
        <p:scale>
          <a:sx n="68" d="100"/>
          <a:sy n="68" d="100"/>
        </p:scale>
        <p:origin x="81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hdphoto2.wdp>
</file>

<file path=ppt/media/image1.jpeg>
</file>

<file path=ppt/media/image10.JPG>
</file>

<file path=ppt/media/image11.JPG>
</file>

<file path=ppt/media/image12.JPG>
</file>

<file path=ppt/media/image13.jpeg>
</file>

<file path=ppt/media/image14.JPG>
</file>

<file path=ppt/media/image15.JP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B8ED09-49A1-4526-B1BA-F9F5FE5CAEFE}" type="datetimeFigureOut">
              <a:rPr lang="en-US" smtClean="0"/>
              <a:t>09-May-22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56FDC4-0BDF-4AE5-BDAC-2884AF70D762}" type="slidenum">
              <a:rPr lang="en-US" smtClean="0"/>
              <a:t>‹#›</a:t>
            </a:fld>
            <a:endParaRPr lang="en-US"/>
          </a:p>
        </p:txBody>
      </p:sp>
    </p:spTree>
    <p:extLst>
      <p:ext uri="{BB962C8B-B14F-4D97-AF65-F5344CB8AC3E}">
        <p14:creationId xmlns:p14="http://schemas.microsoft.com/office/powerpoint/2010/main" val="14587690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55AB2A8-7B5D-486B-BBDB-80B33224F3A0}" type="datetime1">
              <a:rPr lang="en-US" smtClean="0"/>
              <a:t>09-May-22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CE6527ED-2F94-480A-A05E-823B7676D801}" type="slidenum">
              <a:rPr lang="en-US" smtClean="0"/>
              <a:t>‹#›</a:t>
            </a:fld>
            <a:endParaRPr lang="en-US"/>
          </a:p>
        </p:txBody>
      </p:sp>
    </p:spTree>
    <p:extLst>
      <p:ext uri="{BB962C8B-B14F-4D97-AF65-F5344CB8AC3E}">
        <p14:creationId xmlns:p14="http://schemas.microsoft.com/office/powerpoint/2010/main" val="1195738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806FBE-8A00-46A7-8BCF-14FF776A456B}" type="datetime1">
              <a:rPr lang="en-US" smtClean="0"/>
              <a:t>09-May-22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6527ED-2F94-480A-A05E-823B7676D801}" type="slidenum">
              <a:rPr lang="en-US" smtClean="0"/>
              <a:t>‹#›</a:t>
            </a:fld>
            <a:endParaRPr lang="en-US"/>
          </a:p>
        </p:txBody>
      </p:sp>
    </p:spTree>
    <p:extLst>
      <p:ext uri="{BB962C8B-B14F-4D97-AF65-F5344CB8AC3E}">
        <p14:creationId xmlns:p14="http://schemas.microsoft.com/office/powerpoint/2010/main" val="840888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0A66C1-B128-42BD-BC6F-C6BE31CB33E8}" type="datetime1">
              <a:rPr lang="en-US" smtClean="0"/>
              <a:t>09-May-22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6527ED-2F94-480A-A05E-823B7676D801}" type="slidenum">
              <a:rPr lang="en-US" smtClean="0"/>
              <a:t>‹#›</a:t>
            </a:fld>
            <a:endParaRPr lang="en-US"/>
          </a:p>
        </p:txBody>
      </p:sp>
    </p:spTree>
    <p:extLst>
      <p:ext uri="{BB962C8B-B14F-4D97-AF65-F5344CB8AC3E}">
        <p14:creationId xmlns:p14="http://schemas.microsoft.com/office/powerpoint/2010/main" val="4284896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93B7E4-96A9-42CA-88CC-8474A10D4E5D}" type="datetime1">
              <a:rPr lang="en-US" smtClean="0"/>
              <a:t>09-May-22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6527ED-2F94-480A-A05E-823B7676D801}" type="slidenum">
              <a:rPr lang="en-US" smtClean="0"/>
              <a:t>‹#›</a:t>
            </a:fld>
            <a:endParaRPr lang="en-US"/>
          </a:p>
        </p:txBody>
      </p:sp>
    </p:spTree>
    <p:extLst>
      <p:ext uri="{BB962C8B-B14F-4D97-AF65-F5344CB8AC3E}">
        <p14:creationId xmlns:p14="http://schemas.microsoft.com/office/powerpoint/2010/main" val="32336520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A6C1315A-7D3B-43CF-8B0E-7E4D793E09D2}" type="datetime1">
              <a:rPr lang="en-US" smtClean="0"/>
              <a:t>09-May-22</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CE6527ED-2F94-480A-A05E-823B7676D801}" type="slidenum">
              <a:rPr lang="en-US" smtClean="0"/>
              <a:t>‹#›</a:t>
            </a:fld>
            <a:endParaRPr lang="en-US"/>
          </a:p>
        </p:txBody>
      </p:sp>
    </p:spTree>
    <p:extLst>
      <p:ext uri="{BB962C8B-B14F-4D97-AF65-F5344CB8AC3E}">
        <p14:creationId xmlns:p14="http://schemas.microsoft.com/office/powerpoint/2010/main" val="3350660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7684ED-F56A-46D9-80E4-7AF16652B2D3}" type="datetime1">
              <a:rPr lang="en-US" smtClean="0"/>
              <a:t>09-May-22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6527ED-2F94-480A-A05E-823B7676D801}" type="slidenum">
              <a:rPr lang="en-US" smtClean="0"/>
              <a:t>‹#›</a:t>
            </a:fld>
            <a:endParaRPr lang="en-US"/>
          </a:p>
        </p:txBody>
      </p:sp>
    </p:spTree>
    <p:extLst>
      <p:ext uri="{BB962C8B-B14F-4D97-AF65-F5344CB8AC3E}">
        <p14:creationId xmlns:p14="http://schemas.microsoft.com/office/powerpoint/2010/main" val="465025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E1EED7E-7688-4448-B90F-54ADA5954B0F}" type="datetime1">
              <a:rPr lang="en-US" smtClean="0"/>
              <a:t>09-May-22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6527ED-2F94-480A-A05E-823B7676D801}" type="slidenum">
              <a:rPr lang="en-US" smtClean="0"/>
              <a:t>‹#›</a:t>
            </a:fld>
            <a:endParaRPr lang="en-US"/>
          </a:p>
        </p:txBody>
      </p:sp>
    </p:spTree>
    <p:extLst>
      <p:ext uri="{BB962C8B-B14F-4D97-AF65-F5344CB8AC3E}">
        <p14:creationId xmlns:p14="http://schemas.microsoft.com/office/powerpoint/2010/main" val="1904015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705C18E-456B-4959-8BC6-003ED30E8149}" type="datetime1">
              <a:rPr lang="en-US" smtClean="0"/>
              <a:t>09-May-22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6527ED-2F94-480A-A05E-823B7676D801}" type="slidenum">
              <a:rPr lang="en-US" smtClean="0"/>
              <a:t>‹#›</a:t>
            </a:fld>
            <a:endParaRPr lang="en-US"/>
          </a:p>
        </p:txBody>
      </p:sp>
    </p:spTree>
    <p:extLst>
      <p:ext uri="{BB962C8B-B14F-4D97-AF65-F5344CB8AC3E}">
        <p14:creationId xmlns:p14="http://schemas.microsoft.com/office/powerpoint/2010/main" val="1278211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73F565-BDFE-48F8-9CF6-064DC7938754}" type="datetime1">
              <a:rPr lang="en-US" smtClean="0"/>
              <a:t>09-May-22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6527ED-2F94-480A-A05E-823B7676D801}" type="slidenum">
              <a:rPr lang="en-US" smtClean="0"/>
              <a:t>‹#›</a:t>
            </a:fld>
            <a:endParaRPr lang="en-US"/>
          </a:p>
        </p:txBody>
      </p:sp>
    </p:spTree>
    <p:extLst>
      <p:ext uri="{BB962C8B-B14F-4D97-AF65-F5344CB8AC3E}">
        <p14:creationId xmlns:p14="http://schemas.microsoft.com/office/powerpoint/2010/main" val="1290998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74BFAE2-94B3-44D1-A47A-7EC42F6033D8}" type="datetime1">
              <a:rPr lang="en-US" smtClean="0"/>
              <a:t>09-May-22</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CE6527ED-2F94-480A-A05E-823B7676D801}" type="slidenum">
              <a:rPr lang="en-US" smtClean="0"/>
              <a:t>‹#›</a:t>
            </a:fld>
            <a:endParaRPr lang="en-US"/>
          </a:p>
        </p:txBody>
      </p:sp>
    </p:spTree>
    <p:extLst>
      <p:ext uri="{BB962C8B-B14F-4D97-AF65-F5344CB8AC3E}">
        <p14:creationId xmlns:p14="http://schemas.microsoft.com/office/powerpoint/2010/main" val="3888985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F8DBA63-BE51-436E-8A1D-411BEA6EFCDA}" type="datetime1">
              <a:rPr lang="en-US" smtClean="0"/>
              <a:t>09-May-22</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CE6527ED-2F94-480A-A05E-823B7676D801}" type="slidenum">
              <a:rPr lang="en-US" smtClean="0"/>
              <a:t>‹#›</a:t>
            </a:fld>
            <a:endParaRPr lang="en-US"/>
          </a:p>
        </p:txBody>
      </p:sp>
    </p:spTree>
    <p:extLst>
      <p:ext uri="{BB962C8B-B14F-4D97-AF65-F5344CB8AC3E}">
        <p14:creationId xmlns:p14="http://schemas.microsoft.com/office/powerpoint/2010/main" val="3023969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3BDA4EC0-0E53-4331-B963-AAA9FAC141A8}" type="datetime1">
              <a:rPr lang="en-US" smtClean="0"/>
              <a:t>09-May-22</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CE6527ED-2F94-480A-A05E-823B7676D801}" type="slidenum">
              <a:rPr lang="en-US" smtClean="0"/>
              <a:t>‹#›</a:t>
            </a:fld>
            <a:endParaRPr lang="en-US"/>
          </a:p>
        </p:txBody>
      </p:sp>
    </p:spTree>
    <p:extLst>
      <p:ext uri="{BB962C8B-B14F-4D97-AF65-F5344CB8AC3E}">
        <p14:creationId xmlns:p14="http://schemas.microsoft.com/office/powerpoint/2010/main" val="7794066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0.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1.JPG"/><Relationship Id="rId5" Type="http://schemas.microsoft.com/office/2007/relationships/hdphoto" Target="../media/hdphoto1.wdp"/><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2.png"/><Relationship Id="rId4" Type="http://schemas.openxmlformats.org/officeDocument/2006/relationships/image" Target="../media/image12.JPG"/></Relationships>
</file>

<file path=ppt/slides/_rels/slide3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4.JPG"/><Relationship Id="rId5" Type="http://schemas.openxmlformats.org/officeDocument/2006/relationships/image" Target="../media/image13.jpe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5.JPG"/><Relationship Id="rId5" Type="http://schemas.openxmlformats.org/officeDocument/2006/relationships/image" Target="../media/image13.jpeg"/><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3A81A-7DC3-4592-934D-20AED0FC1D28}"/>
              </a:ext>
            </a:extLst>
          </p:cNvPr>
          <p:cNvSpPr>
            <a:spLocks noGrp="1"/>
          </p:cNvSpPr>
          <p:nvPr>
            <p:ph type="ctrTitle"/>
          </p:nvPr>
        </p:nvSpPr>
        <p:spPr/>
        <p:txBody>
          <a:bodyPr/>
          <a:lstStyle/>
          <a:p>
            <a:r>
              <a:rPr lang="en-US" dirty="0"/>
              <a:t>Operating Systems</a:t>
            </a:r>
          </a:p>
        </p:txBody>
      </p:sp>
      <p:sp>
        <p:nvSpPr>
          <p:cNvPr id="3" name="Subtitle 2">
            <a:extLst>
              <a:ext uri="{FF2B5EF4-FFF2-40B4-BE49-F238E27FC236}">
                <a16:creationId xmlns:a16="http://schemas.microsoft.com/office/drawing/2014/main" id="{7BA8CF11-4A32-491D-AF73-15B12BFFC8CA}"/>
              </a:ext>
            </a:extLst>
          </p:cNvPr>
          <p:cNvSpPr>
            <a:spLocks noGrp="1"/>
          </p:cNvSpPr>
          <p:nvPr>
            <p:ph type="subTitle" idx="1"/>
          </p:nvPr>
        </p:nvSpPr>
        <p:spPr>
          <a:xfrm>
            <a:off x="1904735" y="4468031"/>
            <a:ext cx="7891272" cy="1069848"/>
          </a:xfrm>
        </p:spPr>
        <p:txBody>
          <a:bodyPr>
            <a:normAutofit/>
          </a:bodyPr>
          <a:lstStyle/>
          <a:p>
            <a:pPr algn="ctr"/>
            <a:r>
              <a:rPr lang="en-US" sz="2800" b="1" dirty="0"/>
              <a:t>Razi Uddin</a:t>
            </a:r>
          </a:p>
          <a:p>
            <a:pPr algn="ctr"/>
            <a:r>
              <a:rPr lang="en-US" sz="2800" b="1" dirty="0"/>
              <a:t>Lecture # 16</a:t>
            </a:r>
          </a:p>
        </p:txBody>
      </p:sp>
      <p:sp>
        <p:nvSpPr>
          <p:cNvPr id="4" name="Slide Number Placeholder 3">
            <a:extLst>
              <a:ext uri="{FF2B5EF4-FFF2-40B4-BE49-F238E27FC236}">
                <a16:creationId xmlns:a16="http://schemas.microsoft.com/office/drawing/2014/main" id="{91749E2B-70D9-4CCA-9B2C-D1F4F716090C}"/>
              </a:ext>
            </a:extLst>
          </p:cNvPr>
          <p:cNvSpPr>
            <a:spLocks noGrp="1"/>
          </p:cNvSpPr>
          <p:nvPr>
            <p:ph type="sldNum" sz="quarter" idx="12"/>
          </p:nvPr>
        </p:nvSpPr>
        <p:spPr/>
        <p:txBody>
          <a:bodyPr/>
          <a:lstStyle/>
          <a:p>
            <a:fld id="{CE6527ED-2F94-480A-A05E-823B7676D801}" type="slidenum">
              <a:rPr lang="en-US" smtClean="0"/>
              <a:t>1</a:t>
            </a:fld>
            <a:endParaRPr lang="en-US"/>
          </a:p>
        </p:txBody>
      </p:sp>
    </p:spTree>
    <p:extLst>
      <p:ext uri="{BB962C8B-B14F-4D97-AF65-F5344CB8AC3E}">
        <p14:creationId xmlns:p14="http://schemas.microsoft.com/office/powerpoint/2010/main" val="3440504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34409-7397-4389-A4F7-AF6D677BA08F}"/>
              </a:ext>
            </a:extLst>
          </p:cNvPr>
          <p:cNvSpPr>
            <a:spLocks noGrp="1"/>
          </p:cNvSpPr>
          <p:nvPr>
            <p:ph type="title"/>
          </p:nvPr>
        </p:nvSpPr>
        <p:spPr/>
        <p:txBody>
          <a:bodyPr/>
          <a:lstStyle/>
          <a:p>
            <a:r>
              <a:rPr lang="en-US" dirty="0"/>
              <a:t>producer-consumer problem</a:t>
            </a:r>
          </a:p>
        </p:txBody>
      </p:sp>
      <p:sp>
        <p:nvSpPr>
          <p:cNvPr id="4" name="Slide Number Placeholder 3">
            <a:extLst>
              <a:ext uri="{FF2B5EF4-FFF2-40B4-BE49-F238E27FC236}">
                <a16:creationId xmlns:a16="http://schemas.microsoft.com/office/drawing/2014/main" id="{6E7C8322-4494-4459-991C-B07B4D0E13F5}"/>
              </a:ext>
            </a:extLst>
          </p:cNvPr>
          <p:cNvSpPr>
            <a:spLocks noGrp="1"/>
          </p:cNvSpPr>
          <p:nvPr>
            <p:ph type="sldNum" sz="quarter" idx="12"/>
          </p:nvPr>
        </p:nvSpPr>
        <p:spPr/>
        <p:txBody>
          <a:bodyPr/>
          <a:lstStyle/>
          <a:p>
            <a:fld id="{CE6527ED-2F94-480A-A05E-823B7676D801}" type="slidenum">
              <a:rPr lang="en-US" smtClean="0"/>
              <a:t>10</a:t>
            </a:fld>
            <a:endParaRPr lang="en-US"/>
          </a:p>
        </p:txBody>
      </p:sp>
      <p:sp>
        <p:nvSpPr>
          <p:cNvPr id="5" name="Content Placeholder 4">
            <a:extLst>
              <a:ext uri="{FF2B5EF4-FFF2-40B4-BE49-F238E27FC236}">
                <a16:creationId xmlns:a16="http://schemas.microsoft.com/office/drawing/2014/main" id="{EBB9E763-4115-4AB2-B354-C25AC733C55A}"/>
              </a:ext>
            </a:extLst>
          </p:cNvPr>
          <p:cNvSpPr>
            <a:spLocks noGrp="1"/>
          </p:cNvSpPr>
          <p:nvPr>
            <p:ph idx="1"/>
          </p:nvPr>
        </p:nvSpPr>
        <p:spPr/>
        <p:txBody>
          <a:bodyPr/>
          <a:lstStyle/>
          <a:p>
            <a:pPr marL="0" indent="0" algn="just">
              <a:buNone/>
            </a:pPr>
            <a:endParaRPr lang="en-US" dirty="0"/>
          </a:p>
          <a:p>
            <a:pPr marL="0" indent="0" algn="just">
              <a:buNone/>
            </a:pPr>
            <a:endParaRPr lang="en-US" dirty="0"/>
          </a:p>
          <a:p>
            <a:pPr algn="just"/>
            <a:r>
              <a:rPr lang="en-US" dirty="0"/>
              <a:t>Problem—Suppose that the value of the counter is 5, and that both the producer and the consumer execute the statement counter++ and counter- - concurrently.</a:t>
            </a:r>
          </a:p>
          <a:p>
            <a:pPr algn="just"/>
            <a:r>
              <a:rPr lang="en-US" dirty="0"/>
              <a:t>Following the execution of these statements the value of the counter maybe 4,5, or 6.</a:t>
            </a:r>
          </a:p>
          <a:p>
            <a:pPr algn="just"/>
            <a:r>
              <a:rPr lang="en-US" dirty="0"/>
              <a:t>The only correct result of these statements should be counter= =5, which is generated if the consumer and the producer execute separately.</a:t>
            </a:r>
          </a:p>
        </p:txBody>
      </p:sp>
    </p:spTree>
    <p:extLst>
      <p:ext uri="{BB962C8B-B14F-4D97-AF65-F5344CB8AC3E}">
        <p14:creationId xmlns:p14="http://schemas.microsoft.com/office/powerpoint/2010/main" val="986280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34409-7397-4389-A4F7-AF6D677BA08F}"/>
              </a:ext>
            </a:extLst>
          </p:cNvPr>
          <p:cNvSpPr>
            <a:spLocks noGrp="1"/>
          </p:cNvSpPr>
          <p:nvPr>
            <p:ph type="title"/>
          </p:nvPr>
        </p:nvSpPr>
        <p:spPr/>
        <p:txBody>
          <a:bodyPr/>
          <a:lstStyle/>
          <a:p>
            <a:r>
              <a:rPr lang="en-US" dirty="0"/>
              <a:t>producer-consumer problem</a:t>
            </a:r>
          </a:p>
        </p:txBody>
      </p:sp>
      <p:sp>
        <p:nvSpPr>
          <p:cNvPr id="4" name="Slide Number Placeholder 3">
            <a:extLst>
              <a:ext uri="{FF2B5EF4-FFF2-40B4-BE49-F238E27FC236}">
                <a16:creationId xmlns:a16="http://schemas.microsoft.com/office/drawing/2014/main" id="{6E7C8322-4494-4459-991C-B07B4D0E13F5}"/>
              </a:ext>
            </a:extLst>
          </p:cNvPr>
          <p:cNvSpPr>
            <a:spLocks noGrp="1"/>
          </p:cNvSpPr>
          <p:nvPr>
            <p:ph type="sldNum" sz="quarter" idx="12"/>
          </p:nvPr>
        </p:nvSpPr>
        <p:spPr/>
        <p:txBody>
          <a:bodyPr/>
          <a:lstStyle/>
          <a:p>
            <a:fld id="{CE6527ED-2F94-480A-A05E-823B7676D801}" type="slidenum">
              <a:rPr lang="en-US" smtClean="0"/>
              <a:t>11</a:t>
            </a:fld>
            <a:endParaRPr lang="en-US"/>
          </a:p>
        </p:txBody>
      </p:sp>
      <p:sp>
        <p:nvSpPr>
          <p:cNvPr id="5" name="Content Placeholder 4">
            <a:extLst>
              <a:ext uri="{FF2B5EF4-FFF2-40B4-BE49-F238E27FC236}">
                <a16:creationId xmlns:a16="http://schemas.microsoft.com/office/drawing/2014/main" id="{EBB9E763-4115-4AB2-B354-C25AC733C55A}"/>
              </a:ext>
            </a:extLst>
          </p:cNvPr>
          <p:cNvSpPr>
            <a:spLocks noGrp="1"/>
          </p:cNvSpPr>
          <p:nvPr>
            <p:ph idx="1"/>
          </p:nvPr>
        </p:nvSpPr>
        <p:spPr/>
        <p:txBody>
          <a:bodyPr/>
          <a:lstStyle/>
          <a:p>
            <a:pPr marL="0" indent="0" algn="just">
              <a:buNone/>
            </a:pPr>
            <a:endParaRPr lang="en-US" dirty="0"/>
          </a:p>
          <a:p>
            <a:pPr marL="0" indent="0" algn="just">
              <a:buNone/>
            </a:pPr>
            <a:endParaRPr lang="en-US" dirty="0"/>
          </a:p>
          <a:p>
            <a:pPr marL="0" indent="0" algn="just">
              <a:buNone/>
            </a:pPr>
            <a:r>
              <a:rPr lang="en-US" dirty="0"/>
              <a:t>A situation like this, where several processes access and manipulate the same data concurrently and the outcome of the manipulation depends on the particular order in which the access takes place, is called a </a:t>
            </a:r>
            <a:r>
              <a:rPr lang="en-US" dirty="0">
                <a:solidFill>
                  <a:srgbClr val="FF0000"/>
                </a:solidFill>
              </a:rPr>
              <a:t>race condition</a:t>
            </a:r>
            <a:r>
              <a:rPr lang="en-US" dirty="0"/>
              <a:t>. To guard against such race conditions, we require synchronization of processes.</a:t>
            </a:r>
          </a:p>
        </p:txBody>
      </p:sp>
    </p:spTree>
    <p:extLst>
      <p:ext uri="{BB962C8B-B14F-4D97-AF65-F5344CB8AC3E}">
        <p14:creationId xmlns:p14="http://schemas.microsoft.com/office/powerpoint/2010/main" val="1293521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35E3A-4617-481F-AF47-0E2167765CB3}"/>
              </a:ext>
            </a:extLst>
          </p:cNvPr>
          <p:cNvSpPr>
            <a:spLocks noGrp="1"/>
          </p:cNvSpPr>
          <p:nvPr>
            <p:ph type="title"/>
          </p:nvPr>
        </p:nvSpPr>
        <p:spPr/>
        <p:txBody>
          <a:bodyPr/>
          <a:lstStyle/>
          <a:p>
            <a:r>
              <a:rPr lang="en-US" dirty="0"/>
              <a:t>Bank Transaction Example</a:t>
            </a:r>
          </a:p>
        </p:txBody>
      </p:sp>
      <p:pic>
        <p:nvPicPr>
          <p:cNvPr id="6" name="Content Placeholder 5" descr="Graphical user interface, application&#10;&#10;Description automatically generated">
            <a:extLst>
              <a:ext uri="{FF2B5EF4-FFF2-40B4-BE49-F238E27FC236}">
                <a16:creationId xmlns:a16="http://schemas.microsoft.com/office/drawing/2014/main" id="{23BED51E-8CBD-4E53-A23D-2D8FCFF2AF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49305" y="2700997"/>
            <a:ext cx="7413673" cy="2461845"/>
          </a:xfrm>
        </p:spPr>
      </p:pic>
      <p:sp>
        <p:nvSpPr>
          <p:cNvPr id="4" name="Slide Number Placeholder 3">
            <a:extLst>
              <a:ext uri="{FF2B5EF4-FFF2-40B4-BE49-F238E27FC236}">
                <a16:creationId xmlns:a16="http://schemas.microsoft.com/office/drawing/2014/main" id="{0F08A6B5-7E1B-431F-BE64-058B1859F7E8}"/>
              </a:ext>
            </a:extLst>
          </p:cNvPr>
          <p:cNvSpPr>
            <a:spLocks noGrp="1"/>
          </p:cNvSpPr>
          <p:nvPr>
            <p:ph type="sldNum" sz="quarter" idx="12"/>
          </p:nvPr>
        </p:nvSpPr>
        <p:spPr/>
        <p:txBody>
          <a:bodyPr/>
          <a:lstStyle/>
          <a:p>
            <a:fld id="{CE6527ED-2F94-480A-A05E-823B7676D801}" type="slidenum">
              <a:rPr lang="en-US" smtClean="0"/>
              <a:t>12</a:t>
            </a:fld>
            <a:endParaRPr lang="en-US"/>
          </a:p>
        </p:txBody>
      </p:sp>
    </p:spTree>
    <p:extLst>
      <p:ext uri="{BB962C8B-B14F-4D97-AF65-F5344CB8AC3E}">
        <p14:creationId xmlns:p14="http://schemas.microsoft.com/office/powerpoint/2010/main" val="2731835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DBBE42-57B4-4496-910F-2D8A1CF1E9D6}"/>
              </a:ext>
            </a:extLst>
          </p:cNvPr>
          <p:cNvSpPr>
            <a:spLocks noGrp="1"/>
          </p:cNvSpPr>
          <p:nvPr>
            <p:ph idx="1"/>
          </p:nvPr>
        </p:nvSpPr>
        <p:spPr/>
        <p:txBody>
          <a:bodyPr/>
          <a:lstStyle/>
          <a:p>
            <a:pPr marL="0" indent="0">
              <a:buNone/>
            </a:pPr>
            <a:endParaRPr lang="en-US" sz="2400" b="1" dirty="0"/>
          </a:p>
          <a:p>
            <a:pPr marL="0" indent="0">
              <a:buNone/>
            </a:pPr>
            <a:endParaRPr lang="en-US" sz="2400" b="1" dirty="0"/>
          </a:p>
          <a:p>
            <a:pPr marL="0" indent="0" algn="just">
              <a:buNone/>
            </a:pPr>
            <a:r>
              <a:rPr lang="en-US" sz="3200" b="1" dirty="0"/>
              <a:t>Critical Section</a:t>
            </a:r>
            <a:r>
              <a:rPr lang="en-US" sz="2800" dirty="0"/>
              <a:t>—A piece of code in a cooperating process in which the process may updates shared data (variable, file, database, etc.).</a:t>
            </a:r>
          </a:p>
        </p:txBody>
      </p:sp>
      <p:sp>
        <p:nvSpPr>
          <p:cNvPr id="4" name="Slide Number Placeholder 3">
            <a:extLst>
              <a:ext uri="{FF2B5EF4-FFF2-40B4-BE49-F238E27FC236}">
                <a16:creationId xmlns:a16="http://schemas.microsoft.com/office/drawing/2014/main" id="{FA82A35D-F3D6-4B4D-BAB3-16FC26BD004F}"/>
              </a:ext>
            </a:extLst>
          </p:cNvPr>
          <p:cNvSpPr>
            <a:spLocks noGrp="1"/>
          </p:cNvSpPr>
          <p:nvPr>
            <p:ph type="sldNum" sz="quarter" idx="12"/>
          </p:nvPr>
        </p:nvSpPr>
        <p:spPr/>
        <p:txBody>
          <a:bodyPr/>
          <a:lstStyle/>
          <a:p>
            <a:fld id="{CE6527ED-2F94-480A-A05E-823B7676D801}" type="slidenum">
              <a:rPr lang="en-US" smtClean="0"/>
              <a:t>13</a:t>
            </a:fld>
            <a:endParaRPr lang="en-US"/>
          </a:p>
        </p:txBody>
      </p:sp>
    </p:spTree>
    <p:extLst>
      <p:ext uri="{BB962C8B-B14F-4D97-AF65-F5344CB8AC3E}">
        <p14:creationId xmlns:p14="http://schemas.microsoft.com/office/powerpoint/2010/main" val="9152090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FCC33-4180-463B-AE1D-96C003C7445E}"/>
              </a:ext>
            </a:extLst>
          </p:cNvPr>
          <p:cNvSpPr>
            <a:spLocks noGrp="1"/>
          </p:cNvSpPr>
          <p:nvPr>
            <p:ph type="title"/>
          </p:nvPr>
        </p:nvSpPr>
        <p:spPr/>
        <p:txBody>
          <a:bodyPr/>
          <a:lstStyle/>
          <a:p>
            <a:r>
              <a:rPr lang="en-US" dirty="0"/>
              <a:t>Critical Section Problem</a:t>
            </a:r>
          </a:p>
        </p:txBody>
      </p:sp>
      <p:sp>
        <p:nvSpPr>
          <p:cNvPr id="3" name="Content Placeholder 2">
            <a:extLst>
              <a:ext uri="{FF2B5EF4-FFF2-40B4-BE49-F238E27FC236}">
                <a16:creationId xmlns:a16="http://schemas.microsoft.com/office/drawing/2014/main" id="{BE50A9AC-8A02-4E26-B449-8BA54AC4135B}"/>
              </a:ext>
            </a:extLst>
          </p:cNvPr>
          <p:cNvSpPr>
            <a:spLocks noGrp="1"/>
          </p:cNvSpPr>
          <p:nvPr>
            <p:ph idx="1"/>
          </p:nvPr>
        </p:nvSpPr>
        <p:spPr/>
        <p:txBody>
          <a:bodyPr/>
          <a:lstStyle/>
          <a:p>
            <a:pPr algn="just"/>
            <a:endParaRPr lang="en-US" dirty="0"/>
          </a:p>
          <a:p>
            <a:pPr algn="just"/>
            <a:r>
              <a:rPr lang="en-US" dirty="0"/>
              <a:t>Serialize executions of critical sections in cooperating processes. </a:t>
            </a:r>
          </a:p>
          <a:p>
            <a:pPr algn="just"/>
            <a:r>
              <a:rPr lang="en-US" dirty="0"/>
              <a:t>When a process executes code that manipulates shared data (or resource), we say that the process is in its critical section (for that shared data). </a:t>
            </a:r>
          </a:p>
          <a:p>
            <a:pPr algn="just"/>
            <a:r>
              <a:rPr lang="en-US" dirty="0"/>
              <a:t>The execution of critical sections must be mutually exclusive: at any time, only one process is allowed to execute in its critical section (even with multiple processors).</a:t>
            </a:r>
          </a:p>
          <a:p>
            <a:pPr algn="just"/>
            <a:r>
              <a:rPr lang="en-US" dirty="0"/>
              <a:t>So each process must first request permission to enter its critical section.</a:t>
            </a:r>
          </a:p>
          <a:p>
            <a:pPr algn="just"/>
            <a:r>
              <a:rPr lang="en-US" dirty="0"/>
              <a:t>The section of code implementing this request is called the entry section. </a:t>
            </a:r>
          </a:p>
          <a:p>
            <a:pPr algn="just"/>
            <a:r>
              <a:rPr lang="en-US" dirty="0"/>
              <a:t>The remaining code is the remainder section.</a:t>
            </a:r>
          </a:p>
        </p:txBody>
      </p:sp>
      <p:sp>
        <p:nvSpPr>
          <p:cNvPr id="4" name="Slide Number Placeholder 3">
            <a:extLst>
              <a:ext uri="{FF2B5EF4-FFF2-40B4-BE49-F238E27FC236}">
                <a16:creationId xmlns:a16="http://schemas.microsoft.com/office/drawing/2014/main" id="{CEC7248A-6D22-457F-9573-FAB65B2D2EA0}"/>
              </a:ext>
            </a:extLst>
          </p:cNvPr>
          <p:cNvSpPr>
            <a:spLocks noGrp="1"/>
          </p:cNvSpPr>
          <p:nvPr>
            <p:ph type="sldNum" sz="quarter" idx="12"/>
          </p:nvPr>
        </p:nvSpPr>
        <p:spPr/>
        <p:txBody>
          <a:bodyPr/>
          <a:lstStyle/>
          <a:p>
            <a:fld id="{CE6527ED-2F94-480A-A05E-823B7676D801}" type="slidenum">
              <a:rPr lang="en-US" smtClean="0"/>
              <a:t>14</a:t>
            </a:fld>
            <a:endParaRPr lang="en-US"/>
          </a:p>
        </p:txBody>
      </p:sp>
    </p:spTree>
    <p:extLst>
      <p:ext uri="{BB962C8B-B14F-4D97-AF65-F5344CB8AC3E}">
        <p14:creationId xmlns:p14="http://schemas.microsoft.com/office/powerpoint/2010/main" val="38764141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FCC33-4180-463B-AE1D-96C003C7445E}"/>
              </a:ext>
            </a:extLst>
          </p:cNvPr>
          <p:cNvSpPr>
            <a:spLocks noGrp="1"/>
          </p:cNvSpPr>
          <p:nvPr>
            <p:ph type="title"/>
          </p:nvPr>
        </p:nvSpPr>
        <p:spPr/>
        <p:txBody>
          <a:bodyPr/>
          <a:lstStyle/>
          <a:p>
            <a:r>
              <a:rPr lang="en-US" dirty="0"/>
              <a:t>Critical Section Problem</a:t>
            </a:r>
          </a:p>
        </p:txBody>
      </p:sp>
      <p:pic>
        <p:nvPicPr>
          <p:cNvPr id="6" name="Content Placeholder 5" descr="Graphical user interface, text, application&#10;&#10;Description automatically generated">
            <a:extLst>
              <a:ext uri="{FF2B5EF4-FFF2-40B4-BE49-F238E27FC236}">
                <a16:creationId xmlns:a16="http://schemas.microsoft.com/office/drawing/2014/main" id="{84F88DB5-1918-4882-B77C-A19AAFB96E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85735" y="2093976"/>
            <a:ext cx="4754880" cy="4279391"/>
          </a:xfrm>
        </p:spPr>
      </p:pic>
      <p:sp>
        <p:nvSpPr>
          <p:cNvPr id="4" name="Slide Number Placeholder 3">
            <a:extLst>
              <a:ext uri="{FF2B5EF4-FFF2-40B4-BE49-F238E27FC236}">
                <a16:creationId xmlns:a16="http://schemas.microsoft.com/office/drawing/2014/main" id="{CEC7248A-6D22-457F-9573-FAB65B2D2EA0}"/>
              </a:ext>
            </a:extLst>
          </p:cNvPr>
          <p:cNvSpPr>
            <a:spLocks noGrp="1"/>
          </p:cNvSpPr>
          <p:nvPr>
            <p:ph type="sldNum" sz="quarter" idx="12"/>
          </p:nvPr>
        </p:nvSpPr>
        <p:spPr/>
        <p:txBody>
          <a:bodyPr/>
          <a:lstStyle/>
          <a:p>
            <a:fld id="{CE6527ED-2F94-480A-A05E-823B7676D801}" type="slidenum">
              <a:rPr lang="en-US" smtClean="0"/>
              <a:t>15</a:t>
            </a:fld>
            <a:endParaRPr lang="en-US"/>
          </a:p>
        </p:txBody>
      </p:sp>
    </p:spTree>
    <p:extLst>
      <p:ext uri="{BB962C8B-B14F-4D97-AF65-F5344CB8AC3E}">
        <p14:creationId xmlns:p14="http://schemas.microsoft.com/office/powerpoint/2010/main" val="2968801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FCC33-4180-463B-AE1D-96C003C7445E}"/>
              </a:ext>
            </a:extLst>
          </p:cNvPr>
          <p:cNvSpPr>
            <a:spLocks noGrp="1"/>
          </p:cNvSpPr>
          <p:nvPr>
            <p:ph type="title"/>
          </p:nvPr>
        </p:nvSpPr>
        <p:spPr/>
        <p:txBody>
          <a:bodyPr/>
          <a:lstStyle/>
          <a:p>
            <a:r>
              <a:rPr lang="en-US" dirty="0"/>
              <a:t>Critical Section Problem</a:t>
            </a:r>
          </a:p>
        </p:txBody>
      </p:sp>
      <p:sp>
        <p:nvSpPr>
          <p:cNvPr id="4" name="Slide Number Placeholder 3">
            <a:extLst>
              <a:ext uri="{FF2B5EF4-FFF2-40B4-BE49-F238E27FC236}">
                <a16:creationId xmlns:a16="http://schemas.microsoft.com/office/drawing/2014/main" id="{CEC7248A-6D22-457F-9573-FAB65B2D2EA0}"/>
              </a:ext>
            </a:extLst>
          </p:cNvPr>
          <p:cNvSpPr>
            <a:spLocks noGrp="1"/>
          </p:cNvSpPr>
          <p:nvPr>
            <p:ph type="sldNum" sz="quarter" idx="12"/>
          </p:nvPr>
        </p:nvSpPr>
        <p:spPr/>
        <p:txBody>
          <a:bodyPr/>
          <a:lstStyle/>
          <a:p>
            <a:fld id="{CE6527ED-2F94-480A-A05E-823B7676D801}" type="slidenum">
              <a:rPr lang="en-US" smtClean="0"/>
              <a:t>16</a:t>
            </a:fld>
            <a:endParaRPr lang="en-US"/>
          </a:p>
        </p:txBody>
      </p:sp>
      <p:sp>
        <p:nvSpPr>
          <p:cNvPr id="5" name="Content Placeholder 4">
            <a:extLst>
              <a:ext uri="{FF2B5EF4-FFF2-40B4-BE49-F238E27FC236}">
                <a16:creationId xmlns:a16="http://schemas.microsoft.com/office/drawing/2014/main" id="{EADE9C20-DA4C-4C71-8C8B-5D718EA9A015}"/>
              </a:ext>
            </a:extLst>
          </p:cNvPr>
          <p:cNvSpPr>
            <a:spLocks noGrp="1"/>
          </p:cNvSpPr>
          <p:nvPr>
            <p:ph idx="1"/>
          </p:nvPr>
        </p:nvSpPr>
        <p:spPr/>
        <p:txBody>
          <a:bodyPr/>
          <a:lstStyle/>
          <a:p>
            <a:pPr marL="0" indent="0">
              <a:buNone/>
            </a:pPr>
            <a:endParaRPr lang="en-US" dirty="0"/>
          </a:p>
          <a:p>
            <a:pPr marL="0" indent="0">
              <a:buNone/>
            </a:pPr>
            <a:r>
              <a:rPr lang="en-US" sz="2800" dirty="0"/>
              <a:t>There can be three kinds of solutions to the critical section problem: </a:t>
            </a:r>
          </a:p>
          <a:p>
            <a:pPr>
              <a:buFont typeface="Wingdings" panose="05000000000000000000" pitchFamily="2" charset="2"/>
              <a:buChar char="ü"/>
            </a:pPr>
            <a:r>
              <a:rPr lang="en-US" sz="2800" dirty="0"/>
              <a:t>Software based solutions </a:t>
            </a:r>
          </a:p>
          <a:p>
            <a:pPr>
              <a:buFont typeface="Wingdings" panose="05000000000000000000" pitchFamily="2" charset="2"/>
              <a:buChar char="ü"/>
            </a:pPr>
            <a:r>
              <a:rPr lang="en-US" sz="2800" dirty="0"/>
              <a:t>Hardware based solutions </a:t>
            </a:r>
          </a:p>
          <a:p>
            <a:pPr>
              <a:buFont typeface="Wingdings" panose="05000000000000000000" pitchFamily="2" charset="2"/>
              <a:buChar char="ü"/>
            </a:pPr>
            <a:r>
              <a:rPr lang="en-US" sz="2800" dirty="0"/>
              <a:t>Operating system based solution</a:t>
            </a:r>
          </a:p>
        </p:txBody>
      </p:sp>
    </p:spTree>
    <p:extLst>
      <p:ext uri="{BB962C8B-B14F-4D97-AF65-F5344CB8AC3E}">
        <p14:creationId xmlns:p14="http://schemas.microsoft.com/office/powerpoint/2010/main" val="8757545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FCC33-4180-463B-AE1D-96C003C7445E}"/>
              </a:ext>
            </a:extLst>
          </p:cNvPr>
          <p:cNvSpPr>
            <a:spLocks noGrp="1"/>
          </p:cNvSpPr>
          <p:nvPr>
            <p:ph type="title"/>
          </p:nvPr>
        </p:nvSpPr>
        <p:spPr/>
        <p:txBody>
          <a:bodyPr/>
          <a:lstStyle/>
          <a:p>
            <a:r>
              <a:rPr lang="en-US" dirty="0"/>
              <a:t>Solution to Critical Section Problem</a:t>
            </a:r>
          </a:p>
        </p:txBody>
      </p:sp>
      <p:sp>
        <p:nvSpPr>
          <p:cNvPr id="4" name="Slide Number Placeholder 3">
            <a:extLst>
              <a:ext uri="{FF2B5EF4-FFF2-40B4-BE49-F238E27FC236}">
                <a16:creationId xmlns:a16="http://schemas.microsoft.com/office/drawing/2014/main" id="{CEC7248A-6D22-457F-9573-FAB65B2D2EA0}"/>
              </a:ext>
            </a:extLst>
          </p:cNvPr>
          <p:cNvSpPr>
            <a:spLocks noGrp="1"/>
          </p:cNvSpPr>
          <p:nvPr>
            <p:ph type="sldNum" sz="quarter" idx="12"/>
          </p:nvPr>
        </p:nvSpPr>
        <p:spPr/>
        <p:txBody>
          <a:bodyPr/>
          <a:lstStyle/>
          <a:p>
            <a:fld id="{CE6527ED-2F94-480A-A05E-823B7676D801}" type="slidenum">
              <a:rPr lang="en-US" smtClean="0"/>
              <a:t>17</a:t>
            </a:fld>
            <a:endParaRPr lang="en-US"/>
          </a:p>
        </p:txBody>
      </p:sp>
      <p:sp>
        <p:nvSpPr>
          <p:cNvPr id="5" name="Content Placeholder 4">
            <a:extLst>
              <a:ext uri="{FF2B5EF4-FFF2-40B4-BE49-F238E27FC236}">
                <a16:creationId xmlns:a16="http://schemas.microsoft.com/office/drawing/2014/main" id="{EADE9C20-DA4C-4C71-8C8B-5D718EA9A015}"/>
              </a:ext>
            </a:extLst>
          </p:cNvPr>
          <p:cNvSpPr>
            <a:spLocks noGrp="1"/>
          </p:cNvSpPr>
          <p:nvPr>
            <p:ph idx="1"/>
          </p:nvPr>
        </p:nvSpPr>
        <p:spPr/>
        <p:txBody>
          <a:bodyPr>
            <a:normAutofit/>
          </a:bodyPr>
          <a:lstStyle/>
          <a:p>
            <a:pPr marL="0" indent="0" algn="just">
              <a:buNone/>
            </a:pPr>
            <a:r>
              <a:rPr lang="en-US" dirty="0"/>
              <a:t>A solution to the critical section problem must satisfy the following three requirements: </a:t>
            </a:r>
          </a:p>
          <a:p>
            <a:pPr marL="457200" indent="-457200" algn="just">
              <a:buAutoNum type="arabicPeriod"/>
            </a:pPr>
            <a:r>
              <a:rPr lang="en-US" b="1" dirty="0"/>
              <a:t>Mutual Exclusion—</a:t>
            </a:r>
            <a:r>
              <a:rPr lang="en-US" dirty="0"/>
              <a:t>If process Pi is executing in its critical section, then no other process can be executing in its critical section. </a:t>
            </a:r>
          </a:p>
          <a:p>
            <a:pPr marL="457200" indent="-457200" algn="just">
              <a:buAutoNum type="arabicPeriod"/>
            </a:pPr>
            <a:r>
              <a:rPr lang="en-US" b="1" dirty="0"/>
              <a:t>Progress—</a:t>
            </a:r>
            <a:r>
              <a:rPr lang="en-US" dirty="0"/>
              <a:t>If no process is executing in its critical section and some processes wish to enter their critical sections, then only those processes that are not executing in their remainder section can participate in the decision on which will enter its critical section next, and this selection cannot be postponed indefinitely.</a:t>
            </a:r>
          </a:p>
          <a:p>
            <a:pPr marL="457200" indent="-457200" algn="just">
              <a:buAutoNum type="arabicPeriod"/>
            </a:pPr>
            <a:r>
              <a:rPr lang="en-US" b="1" dirty="0"/>
              <a:t>Bounded Waiting—</a:t>
            </a:r>
            <a:r>
              <a:rPr lang="en-US" dirty="0"/>
              <a:t>There exists a bound on the number of times that other processes are allowed to enter their critical sections after a process has made a request to enter its critical section and before that request is granted.</a:t>
            </a:r>
          </a:p>
        </p:txBody>
      </p:sp>
    </p:spTree>
    <p:extLst>
      <p:ext uri="{BB962C8B-B14F-4D97-AF65-F5344CB8AC3E}">
        <p14:creationId xmlns:p14="http://schemas.microsoft.com/office/powerpoint/2010/main" val="28755875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2AA60-316A-444C-A2AB-34B1ACD90CF0}"/>
              </a:ext>
            </a:extLst>
          </p:cNvPr>
          <p:cNvSpPr>
            <a:spLocks noGrp="1"/>
          </p:cNvSpPr>
          <p:nvPr>
            <p:ph type="title"/>
          </p:nvPr>
        </p:nvSpPr>
        <p:spPr/>
        <p:txBody>
          <a:bodyPr/>
          <a:lstStyle/>
          <a:p>
            <a:r>
              <a:rPr lang="en-US" dirty="0"/>
              <a:t>Assumptions</a:t>
            </a:r>
          </a:p>
        </p:txBody>
      </p:sp>
      <p:sp>
        <p:nvSpPr>
          <p:cNvPr id="3" name="Content Placeholder 2">
            <a:extLst>
              <a:ext uri="{FF2B5EF4-FFF2-40B4-BE49-F238E27FC236}">
                <a16:creationId xmlns:a16="http://schemas.microsoft.com/office/drawing/2014/main" id="{03C48286-9B68-4ADF-8F46-4CC445F43F35}"/>
              </a:ext>
            </a:extLst>
          </p:cNvPr>
          <p:cNvSpPr>
            <a:spLocks noGrp="1"/>
          </p:cNvSpPr>
          <p:nvPr>
            <p:ph idx="1"/>
          </p:nvPr>
        </p:nvSpPr>
        <p:spPr/>
        <p:txBody>
          <a:bodyPr>
            <a:normAutofit/>
          </a:bodyPr>
          <a:lstStyle/>
          <a:p>
            <a:pPr marL="0" indent="0" algn="just">
              <a:buNone/>
            </a:pPr>
            <a:r>
              <a:rPr lang="en-US" sz="2400" dirty="0"/>
              <a:t>While formulating a solution, we must keep the following assumptions in mind:</a:t>
            </a:r>
          </a:p>
          <a:p>
            <a:pPr marL="0" indent="0" algn="just">
              <a:buNone/>
            </a:pPr>
            <a:endParaRPr lang="en-US" sz="2400" dirty="0"/>
          </a:p>
          <a:p>
            <a:pPr algn="just"/>
            <a:r>
              <a:rPr lang="en-US" sz="2400" dirty="0"/>
              <a:t>Assume that each process executes at a nonzero speed. </a:t>
            </a:r>
          </a:p>
          <a:p>
            <a:pPr algn="just"/>
            <a:endParaRPr lang="en-US" sz="2400" dirty="0"/>
          </a:p>
          <a:p>
            <a:pPr algn="just"/>
            <a:r>
              <a:rPr lang="en-US" sz="2400" dirty="0"/>
              <a:t>No assumption can be made regarding the relative speeds of the N processes.</a:t>
            </a:r>
          </a:p>
        </p:txBody>
      </p:sp>
      <p:sp>
        <p:nvSpPr>
          <p:cNvPr id="4" name="Slide Number Placeholder 3">
            <a:extLst>
              <a:ext uri="{FF2B5EF4-FFF2-40B4-BE49-F238E27FC236}">
                <a16:creationId xmlns:a16="http://schemas.microsoft.com/office/drawing/2014/main" id="{309699EA-1972-483E-A4DE-308B6AF73CF7}"/>
              </a:ext>
            </a:extLst>
          </p:cNvPr>
          <p:cNvSpPr>
            <a:spLocks noGrp="1"/>
          </p:cNvSpPr>
          <p:nvPr>
            <p:ph type="sldNum" sz="quarter" idx="12"/>
          </p:nvPr>
        </p:nvSpPr>
        <p:spPr/>
        <p:txBody>
          <a:bodyPr/>
          <a:lstStyle/>
          <a:p>
            <a:fld id="{CE6527ED-2F94-480A-A05E-823B7676D801}" type="slidenum">
              <a:rPr lang="en-US" smtClean="0"/>
              <a:t>18</a:t>
            </a:fld>
            <a:endParaRPr lang="en-US"/>
          </a:p>
        </p:txBody>
      </p:sp>
    </p:spTree>
    <p:extLst>
      <p:ext uri="{BB962C8B-B14F-4D97-AF65-F5344CB8AC3E}">
        <p14:creationId xmlns:p14="http://schemas.microsoft.com/office/powerpoint/2010/main" val="42071684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92E87-8880-4459-9D0F-AEBDFD46D41A}"/>
              </a:ext>
            </a:extLst>
          </p:cNvPr>
          <p:cNvSpPr>
            <a:spLocks noGrp="1"/>
          </p:cNvSpPr>
          <p:nvPr>
            <p:ph type="title"/>
          </p:nvPr>
        </p:nvSpPr>
        <p:spPr/>
        <p:txBody>
          <a:bodyPr>
            <a:normAutofit/>
          </a:bodyPr>
          <a:lstStyle/>
          <a:p>
            <a:r>
              <a:rPr lang="en-US" sz="3600" dirty="0"/>
              <a:t>2-Process Solutions to the Critical Section Problem</a:t>
            </a:r>
          </a:p>
        </p:txBody>
      </p:sp>
      <p:sp>
        <p:nvSpPr>
          <p:cNvPr id="3" name="Content Placeholder 2">
            <a:extLst>
              <a:ext uri="{FF2B5EF4-FFF2-40B4-BE49-F238E27FC236}">
                <a16:creationId xmlns:a16="http://schemas.microsoft.com/office/drawing/2014/main" id="{FF43A8F5-358C-44FC-AF0B-47470F23F717}"/>
              </a:ext>
            </a:extLst>
          </p:cNvPr>
          <p:cNvSpPr>
            <a:spLocks noGrp="1"/>
          </p:cNvSpPr>
          <p:nvPr>
            <p:ph idx="1"/>
          </p:nvPr>
        </p:nvSpPr>
        <p:spPr/>
        <p:txBody>
          <a:bodyPr/>
          <a:lstStyle/>
          <a:p>
            <a:pPr algn="just"/>
            <a:endParaRPr lang="en-US" dirty="0"/>
          </a:p>
          <a:p>
            <a:pPr algn="just"/>
            <a:endParaRPr lang="en-US" dirty="0"/>
          </a:p>
          <a:p>
            <a:pPr algn="just"/>
            <a:r>
              <a:rPr lang="en-US" dirty="0"/>
              <a:t>The processes are P</a:t>
            </a:r>
            <a:r>
              <a:rPr lang="en-US" baseline="-25000" dirty="0"/>
              <a:t>0</a:t>
            </a:r>
            <a:r>
              <a:rPr lang="en-US" dirty="0"/>
              <a:t> and P</a:t>
            </a:r>
            <a:r>
              <a:rPr lang="en-US" baseline="-25000" dirty="0"/>
              <a:t>1</a:t>
            </a:r>
            <a:r>
              <a:rPr lang="en-US" dirty="0"/>
              <a:t>. </a:t>
            </a:r>
          </a:p>
          <a:p>
            <a:pPr algn="just"/>
            <a:r>
              <a:rPr lang="en-US" dirty="0"/>
              <a:t>When presenting P</a:t>
            </a:r>
            <a:r>
              <a:rPr lang="en-US" baseline="-25000" dirty="0"/>
              <a:t>i</a:t>
            </a:r>
            <a:r>
              <a:rPr lang="en-US" dirty="0"/>
              <a:t> means P</a:t>
            </a:r>
            <a:r>
              <a:rPr lang="en-US" baseline="-25000" dirty="0"/>
              <a:t>0</a:t>
            </a:r>
            <a:r>
              <a:rPr lang="en-US" dirty="0"/>
              <a:t>, and we use </a:t>
            </a:r>
            <a:r>
              <a:rPr lang="en-US" dirty="0" err="1"/>
              <a:t>P</a:t>
            </a:r>
            <a:r>
              <a:rPr lang="en-US" baseline="-25000" dirty="0" err="1"/>
              <a:t>j</a:t>
            </a:r>
            <a:r>
              <a:rPr lang="en-US" dirty="0"/>
              <a:t> to denote the other process i.e. P</a:t>
            </a:r>
            <a:r>
              <a:rPr lang="en-US" baseline="-25000" dirty="0"/>
              <a:t>1</a:t>
            </a:r>
            <a:r>
              <a:rPr lang="en-US" dirty="0"/>
              <a:t>.</a:t>
            </a:r>
          </a:p>
          <a:p>
            <a:pPr algn="just"/>
            <a:r>
              <a:rPr lang="en-US" dirty="0"/>
              <a:t> An assumption is that the basic machine language instructions such as load and store are executed atomically, that is an operation that completes in its entirety without interruption.</a:t>
            </a:r>
          </a:p>
        </p:txBody>
      </p:sp>
      <p:sp>
        <p:nvSpPr>
          <p:cNvPr id="4" name="Slide Number Placeholder 3">
            <a:extLst>
              <a:ext uri="{FF2B5EF4-FFF2-40B4-BE49-F238E27FC236}">
                <a16:creationId xmlns:a16="http://schemas.microsoft.com/office/drawing/2014/main" id="{2A5A136C-F512-424A-ACC3-21D87F4F1E8B}"/>
              </a:ext>
            </a:extLst>
          </p:cNvPr>
          <p:cNvSpPr>
            <a:spLocks noGrp="1"/>
          </p:cNvSpPr>
          <p:nvPr>
            <p:ph type="sldNum" sz="quarter" idx="12"/>
          </p:nvPr>
        </p:nvSpPr>
        <p:spPr/>
        <p:txBody>
          <a:bodyPr/>
          <a:lstStyle/>
          <a:p>
            <a:fld id="{CE6527ED-2F94-480A-A05E-823B7676D801}" type="slidenum">
              <a:rPr lang="en-US" smtClean="0"/>
              <a:t>19</a:t>
            </a:fld>
            <a:endParaRPr lang="en-US"/>
          </a:p>
        </p:txBody>
      </p:sp>
    </p:spTree>
    <p:extLst>
      <p:ext uri="{BB962C8B-B14F-4D97-AF65-F5344CB8AC3E}">
        <p14:creationId xmlns:p14="http://schemas.microsoft.com/office/powerpoint/2010/main" val="2771258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8">
            <a:extLst>
              <a:ext uri="{FF2B5EF4-FFF2-40B4-BE49-F238E27FC236}">
                <a16:creationId xmlns:a16="http://schemas.microsoft.com/office/drawing/2014/main" id="{9A3D0CE2-91FF-49B3-A5D8-181E900D75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10">
            <a:extLst>
              <a:ext uri="{FF2B5EF4-FFF2-40B4-BE49-F238E27FC236}">
                <a16:creationId xmlns:a16="http://schemas.microsoft.com/office/drawing/2014/main" id="{58AEBD96-C315-4F53-9D9E-0E20E993E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12">
            <a:extLst>
              <a:ext uri="{FF2B5EF4-FFF2-40B4-BE49-F238E27FC236}">
                <a16:creationId xmlns:a16="http://schemas.microsoft.com/office/drawing/2014/main" id="{78916AAA-66F6-4DFA-88ED-7E27CF6B8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4" name="Group 14">
            <a:extLst>
              <a:ext uri="{FF2B5EF4-FFF2-40B4-BE49-F238E27FC236}">
                <a16:creationId xmlns:a16="http://schemas.microsoft.com/office/drawing/2014/main" id="{A137D43F-BAD6-47F1-AA65-AEEA38A2FF3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9215" y="4068923"/>
            <a:ext cx="1080904" cy="1080902"/>
            <a:chOff x="9685338" y="4460675"/>
            <a:chExt cx="1080904" cy="1080902"/>
          </a:xfrm>
        </p:grpSpPr>
        <p:sp>
          <p:nvSpPr>
            <p:cNvPr id="16" name="Oval 15">
              <a:extLst>
                <a:ext uri="{FF2B5EF4-FFF2-40B4-BE49-F238E27FC236}">
                  <a16:creationId xmlns:a16="http://schemas.microsoft.com/office/drawing/2014/main" id="{D512C9B2-6B22-4211-A940-FCD7C2CD0B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7" name="Oval 16">
              <a:extLst>
                <a:ext uri="{FF2B5EF4-FFF2-40B4-BE49-F238E27FC236}">
                  <a16:creationId xmlns:a16="http://schemas.microsoft.com/office/drawing/2014/main" id="{85F7DB84-CDE7-46F8-90DD-9D048A7D52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35" name="Rectangle 18">
            <a:extLst>
              <a:ext uri="{FF2B5EF4-FFF2-40B4-BE49-F238E27FC236}">
                <a16:creationId xmlns:a16="http://schemas.microsoft.com/office/drawing/2014/main" id="{48FDEBDB-5859-4B9E-8810-2C5CFED093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9C93A6-EEAD-4B62-962D-F5B50373E500}"/>
              </a:ext>
            </a:extLst>
          </p:cNvPr>
          <p:cNvSpPr>
            <a:spLocks noGrp="1"/>
          </p:cNvSpPr>
          <p:nvPr>
            <p:ph type="title"/>
          </p:nvPr>
        </p:nvSpPr>
        <p:spPr>
          <a:xfrm>
            <a:off x="1051560" y="942975"/>
            <a:ext cx="9966960" cy="3525056"/>
          </a:xfrm>
        </p:spPr>
        <p:txBody>
          <a:bodyPr vert="horz" lIns="91440" tIns="45720" rIns="91440" bIns="45720" rtlCol="0" anchor="b">
            <a:normAutofit/>
          </a:bodyPr>
          <a:lstStyle/>
          <a:p>
            <a:pPr algn="ctr">
              <a:lnSpc>
                <a:spcPct val="80000"/>
              </a:lnSpc>
            </a:pPr>
            <a:r>
              <a:rPr lang="en-US" sz="9600">
                <a:solidFill>
                  <a:srgbClr val="FFFFFF"/>
                </a:solidFill>
              </a:rPr>
              <a:t>Shared Memory</a:t>
            </a:r>
          </a:p>
        </p:txBody>
      </p:sp>
      <p:cxnSp>
        <p:nvCxnSpPr>
          <p:cNvPr id="36" name="Straight Connector 20">
            <a:extLst>
              <a:ext uri="{FF2B5EF4-FFF2-40B4-BE49-F238E27FC236}">
                <a16:creationId xmlns:a16="http://schemas.microsoft.com/office/drawing/2014/main" id="{B1D1A340-723B-4014-B5FE-204F062731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58589"/>
            <a:ext cx="9144000" cy="0"/>
          </a:xfrm>
          <a:prstGeom prst="line">
            <a:avLst/>
          </a:prstGeom>
          <a:ln w="28575">
            <a:solidFill>
              <a:srgbClr val="FFFFFF">
                <a:alpha val="50000"/>
              </a:srgbClr>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1A4D7C4E-DE5D-4EE0-A6BC-678594AFA2A3}"/>
              </a:ext>
            </a:extLst>
          </p:cNvPr>
          <p:cNvSpPr>
            <a:spLocks noGrp="1"/>
          </p:cNvSpPr>
          <p:nvPr>
            <p:ph type="sldNum" sz="quarter" idx="12"/>
          </p:nvPr>
        </p:nvSpPr>
        <p:spPr>
          <a:xfrm>
            <a:off x="11269404" y="6135306"/>
            <a:ext cx="749319" cy="640080"/>
          </a:xfrm>
        </p:spPr>
        <p:txBody>
          <a:bodyPr vert="horz" lIns="91440" tIns="45720" rIns="91440" bIns="45720" rtlCol="0" anchor="ctr">
            <a:normAutofit/>
          </a:bodyPr>
          <a:lstStyle/>
          <a:p>
            <a:pPr algn="l">
              <a:spcAft>
                <a:spcPts val="600"/>
              </a:spcAft>
            </a:pPr>
            <a:fld id="{CE6527ED-2F94-480A-A05E-823B7676D801}" type="slidenum">
              <a:rPr lang="en-US" sz="2800" b="1" kern="1200">
                <a:solidFill>
                  <a:srgbClr val="FFFFFF">
                    <a:alpha val="95000"/>
                  </a:srgbClr>
                </a:solidFill>
                <a:latin typeface="+mj-lt"/>
                <a:ea typeface="+mn-ea"/>
                <a:cs typeface="+mn-cs"/>
              </a:rPr>
              <a:pPr algn="l">
                <a:spcAft>
                  <a:spcPts val="600"/>
                </a:spcAft>
              </a:pPr>
              <a:t>2</a:t>
            </a:fld>
            <a:endParaRPr lang="en-US" sz="2800" b="1" kern="1200">
              <a:solidFill>
                <a:srgbClr val="FFFFFF">
                  <a:alpha val="95000"/>
                </a:srgbClr>
              </a:solidFill>
              <a:latin typeface="+mj-lt"/>
              <a:ea typeface="+mn-ea"/>
              <a:cs typeface="+mn-cs"/>
            </a:endParaRPr>
          </a:p>
        </p:txBody>
      </p:sp>
    </p:spTree>
    <p:extLst>
      <p:ext uri="{BB962C8B-B14F-4D97-AF65-F5344CB8AC3E}">
        <p14:creationId xmlns:p14="http://schemas.microsoft.com/office/powerpoint/2010/main" val="19096292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10">
            <a:extLst>
              <a:ext uri="{FF2B5EF4-FFF2-40B4-BE49-F238E27FC236}">
                <a16:creationId xmlns:a16="http://schemas.microsoft.com/office/drawing/2014/main" id="{7049A7D3-684C-4C59-A4B6-7B308A6AD3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12">
            <a:extLst>
              <a:ext uri="{FF2B5EF4-FFF2-40B4-BE49-F238E27FC236}">
                <a16:creationId xmlns:a16="http://schemas.microsoft.com/office/drawing/2014/main" id="{D7B1087B-C592-40E7-B532-60B453A2FE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14">
            <a:extLst>
              <a:ext uri="{FF2B5EF4-FFF2-40B4-BE49-F238E27FC236}">
                <a16:creationId xmlns:a16="http://schemas.microsoft.com/office/drawing/2014/main" id="{14AE7447-E8F8-4A0F-9E3D-94842BFF88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16">
            <a:extLst>
              <a:ext uri="{FF2B5EF4-FFF2-40B4-BE49-F238E27FC236}">
                <a16:creationId xmlns:a16="http://schemas.microsoft.com/office/drawing/2014/main" id="{85981F80-69EE-4E2B-82A8-47FDFD7720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9215" y="4068923"/>
            <a:ext cx="1080904" cy="1080902"/>
            <a:chOff x="9685338" y="4460675"/>
            <a:chExt cx="1080904" cy="1080902"/>
          </a:xfrm>
        </p:grpSpPr>
        <p:sp>
          <p:nvSpPr>
            <p:cNvPr id="37" name="Oval 17">
              <a:extLst>
                <a:ext uri="{FF2B5EF4-FFF2-40B4-BE49-F238E27FC236}">
                  <a16:creationId xmlns:a16="http://schemas.microsoft.com/office/drawing/2014/main" id="{46CE0473-0B07-47EE-A016-EBD87F2C8C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38" name="Oval 18">
              <a:extLst>
                <a:ext uri="{FF2B5EF4-FFF2-40B4-BE49-F238E27FC236}">
                  <a16:creationId xmlns:a16="http://schemas.microsoft.com/office/drawing/2014/main" id="{EDD0D1E4-DFCA-4DF0-9D37-571A5F529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39" name="Rectangle 20">
            <a:extLst>
              <a:ext uri="{FF2B5EF4-FFF2-40B4-BE49-F238E27FC236}">
                <a16:creationId xmlns:a16="http://schemas.microsoft.com/office/drawing/2014/main" id="{0680B5D0-24EC-465A-A0E6-C4DF951E00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88952"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0" name="Rectangle 22">
            <a:extLst>
              <a:ext uri="{FF2B5EF4-FFF2-40B4-BE49-F238E27FC236}">
                <a16:creationId xmlns:a16="http://schemas.microsoft.com/office/drawing/2014/main" id="{30BF1B50-A83E-4ED6-A2AA-C943C1F89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928117"/>
            <a:ext cx="10351008"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24">
            <a:extLst>
              <a:ext uri="{FF2B5EF4-FFF2-40B4-BE49-F238E27FC236}">
                <a16:creationId xmlns:a16="http://schemas.microsoft.com/office/drawing/2014/main" id="{1F31E8B2-210B-4B90-83BB-3B180732EF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85470" y="1110053"/>
            <a:ext cx="3386371" cy="4580301"/>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092E87-8880-4459-9D0F-AEBDFD46D41A}"/>
              </a:ext>
            </a:extLst>
          </p:cNvPr>
          <p:cNvSpPr>
            <a:spLocks noGrp="1"/>
          </p:cNvSpPr>
          <p:nvPr>
            <p:ph type="title"/>
          </p:nvPr>
        </p:nvSpPr>
        <p:spPr>
          <a:xfrm>
            <a:off x="8200102" y="1432223"/>
            <a:ext cx="2818417" cy="3357976"/>
          </a:xfrm>
        </p:spPr>
        <p:txBody>
          <a:bodyPr vert="horz" lIns="91440" tIns="45720" rIns="91440" bIns="45720" rtlCol="0" anchor="ctr">
            <a:normAutofit/>
          </a:bodyPr>
          <a:lstStyle/>
          <a:p>
            <a:pPr>
              <a:lnSpc>
                <a:spcPct val="80000"/>
              </a:lnSpc>
            </a:pPr>
            <a:r>
              <a:rPr lang="en-US" sz="4200">
                <a:blipFill dpi="0" rotWithShape="1">
                  <a:blip r:embed="rId4"/>
                  <a:srcRect/>
                  <a:tile tx="6350" ty="-127000" sx="65000" sy="64000" flip="none" algn="tl"/>
                </a:blipFill>
              </a:rPr>
              <a:t>2-Process Solutions to the Critical Section Problem</a:t>
            </a:r>
          </a:p>
        </p:txBody>
      </p:sp>
      <p:sp>
        <p:nvSpPr>
          <p:cNvPr id="42" name="Rectangle 26">
            <a:extLst>
              <a:ext uri="{FF2B5EF4-FFF2-40B4-BE49-F238E27FC236}">
                <a16:creationId xmlns:a16="http://schemas.microsoft.com/office/drawing/2014/main" id="{6B387409-2B98-40F8-A65F-EF7CF989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5780565"/>
            <a:ext cx="10351008"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28">
            <a:extLst>
              <a:ext uri="{FF2B5EF4-FFF2-40B4-BE49-F238E27FC236}">
                <a16:creationId xmlns:a16="http://schemas.microsoft.com/office/drawing/2014/main" id="{C9E5F284-A588-4AE7-A36D-1C93E4FD02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6920" y="5257800"/>
            <a:ext cx="1080904" cy="1080902"/>
            <a:chOff x="9685338" y="4460675"/>
            <a:chExt cx="1080904" cy="1080902"/>
          </a:xfrm>
        </p:grpSpPr>
        <p:sp>
          <p:nvSpPr>
            <p:cNvPr id="44" name="Oval 29">
              <a:extLst>
                <a:ext uri="{FF2B5EF4-FFF2-40B4-BE49-F238E27FC236}">
                  <a16:creationId xmlns:a16="http://schemas.microsoft.com/office/drawing/2014/main" id="{45D7D540-5CF2-4FC1-BE53-277CC22C0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4">
                <a:duotone>
                  <a:schemeClr val="accent1">
                    <a:shade val="45000"/>
                    <a:satMod val="135000"/>
                  </a:schemeClr>
                  <a:prstClr val="white"/>
                </a:duotone>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45" name="Oval 30">
              <a:extLst>
                <a:ext uri="{FF2B5EF4-FFF2-40B4-BE49-F238E27FC236}">
                  <a16:creationId xmlns:a16="http://schemas.microsoft.com/office/drawing/2014/main" id="{916C9AA0-DC0C-49A1-ACDF-10BD6D7399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3" name="Content Placeholder 2">
            <a:extLst>
              <a:ext uri="{FF2B5EF4-FFF2-40B4-BE49-F238E27FC236}">
                <a16:creationId xmlns:a16="http://schemas.microsoft.com/office/drawing/2014/main" id="{FF43A8F5-358C-44FC-AF0B-47470F23F717}"/>
              </a:ext>
            </a:extLst>
          </p:cNvPr>
          <p:cNvSpPr>
            <a:spLocks noGrp="1"/>
          </p:cNvSpPr>
          <p:nvPr>
            <p:ph idx="1"/>
          </p:nvPr>
        </p:nvSpPr>
        <p:spPr>
          <a:xfrm>
            <a:off x="8200102" y="4790198"/>
            <a:ext cx="2818418" cy="687058"/>
          </a:xfrm>
        </p:spPr>
        <p:txBody>
          <a:bodyPr vert="horz" lIns="91440" tIns="45720" rIns="91440" bIns="45720" rtlCol="0">
            <a:normAutofit/>
          </a:bodyPr>
          <a:lstStyle/>
          <a:p>
            <a:pPr marL="0" indent="0">
              <a:buNone/>
            </a:pPr>
            <a:r>
              <a:rPr lang="en-US" sz="1600">
                <a:solidFill>
                  <a:srgbClr val="000000"/>
                </a:solidFill>
              </a:rPr>
              <a:t>Algorithm 1</a:t>
            </a:r>
          </a:p>
        </p:txBody>
      </p:sp>
      <p:sp>
        <p:nvSpPr>
          <p:cNvPr id="4" name="Slide Number Placeholder 3">
            <a:extLst>
              <a:ext uri="{FF2B5EF4-FFF2-40B4-BE49-F238E27FC236}">
                <a16:creationId xmlns:a16="http://schemas.microsoft.com/office/drawing/2014/main" id="{2A5A136C-F512-424A-ACC3-21D87F4F1E8B}"/>
              </a:ext>
            </a:extLst>
          </p:cNvPr>
          <p:cNvSpPr>
            <a:spLocks noGrp="1"/>
          </p:cNvSpPr>
          <p:nvPr>
            <p:ph type="sldNum" sz="quarter" idx="12"/>
          </p:nvPr>
        </p:nvSpPr>
        <p:spPr>
          <a:xfrm>
            <a:off x="9592056" y="5477256"/>
            <a:ext cx="1193868" cy="640080"/>
          </a:xfrm>
        </p:spPr>
        <p:txBody>
          <a:bodyPr vert="horz" lIns="91440" tIns="45720" rIns="91440" bIns="45720" rtlCol="0" anchor="ctr">
            <a:normAutofit/>
          </a:bodyPr>
          <a:lstStyle/>
          <a:p>
            <a:pPr defTabSz="914400">
              <a:spcAft>
                <a:spcPts val="600"/>
              </a:spcAft>
            </a:pPr>
            <a:fld id="{CE6527ED-2F94-480A-A05E-823B7676D801}" type="slidenum">
              <a:rPr lang="en-US" sz="2800" smtClean="0"/>
              <a:pPr defTabSz="914400">
                <a:spcAft>
                  <a:spcPts val="600"/>
                </a:spcAft>
              </a:pPr>
              <a:t>20</a:t>
            </a:fld>
            <a:endParaRPr lang="en-US" sz="2800"/>
          </a:p>
        </p:txBody>
      </p:sp>
      <p:sp>
        <p:nvSpPr>
          <p:cNvPr id="7" name="TextBox 6">
            <a:extLst>
              <a:ext uri="{FF2B5EF4-FFF2-40B4-BE49-F238E27FC236}">
                <a16:creationId xmlns:a16="http://schemas.microsoft.com/office/drawing/2014/main" id="{80070CED-6A24-499D-B637-F79C2F2C5860}"/>
              </a:ext>
            </a:extLst>
          </p:cNvPr>
          <p:cNvSpPr txBox="1"/>
          <p:nvPr/>
        </p:nvSpPr>
        <p:spPr>
          <a:xfrm>
            <a:off x="8473411" y="4985644"/>
            <a:ext cx="788164" cy="369332"/>
          </a:xfrm>
          <a:prstGeom prst="rect">
            <a:avLst/>
          </a:prstGeom>
          <a:noFill/>
        </p:spPr>
        <p:txBody>
          <a:bodyPr wrap="none" rtlCol="0">
            <a:spAutoFit/>
          </a:bodyPr>
          <a:lstStyle/>
          <a:p>
            <a:r>
              <a:rPr lang="en-US" dirty="0"/>
              <a:t>For </a:t>
            </a:r>
            <a:r>
              <a:rPr lang="en-US" b="1" dirty="0"/>
              <a:t>P</a:t>
            </a:r>
            <a:r>
              <a:rPr lang="en-US" b="1" baseline="-25000" dirty="0"/>
              <a:t>i</a:t>
            </a:r>
          </a:p>
        </p:txBody>
      </p:sp>
      <p:sp>
        <p:nvSpPr>
          <p:cNvPr id="16" name="TextBox 15">
            <a:extLst>
              <a:ext uri="{FF2B5EF4-FFF2-40B4-BE49-F238E27FC236}">
                <a16:creationId xmlns:a16="http://schemas.microsoft.com/office/drawing/2014/main" id="{28A1954C-D60D-4BE6-B953-0F5088A8D5A7}"/>
              </a:ext>
            </a:extLst>
          </p:cNvPr>
          <p:cNvSpPr txBox="1"/>
          <p:nvPr/>
        </p:nvSpPr>
        <p:spPr>
          <a:xfrm>
            <a:off x="2507226" y="2433484"/>
            <a:ext cx="3588774" cy="2585323"/>
          </a:xfrm>
          <a:prstGeom prst="rect">
            <a:avLst/>
          </a:prstGeom>
          <a:noFill/>
        </p:spPr>
        <p:txBody>
          <a:bodyPr wrap="square" rtlCol="0">
            <a:spAutoFit/>
          </a:bodyPr>
          <a:lstStyle/>
          <a:p>
            <a:r>
              <a:rPr lang="en-US" dirty="0"/>
              <a:t>do</a:t>
            </a:r>
          </a:p>
          <a:p>
            <a:r>
              <a:rPr lang="en-US" dirty="0"/>
              <a:t>{</a:t>
            </a:r>
          </a:p>
          <a:p>
            <a:endParaRPr lang="en-US" dirty="0"/>
          </a:p>
          <a:p>
            <a:endParaRPr lang="en-US" dirty="0"/>
          </a:p>
          <a:p>
            <a:r>
              <a:rPr lang="en-US" dirty="0"/>
              <a:t>             Critical Section</a:t>
            </a:r>
          </a:p>
          <a:p>
            <a:endParaRPr lang="en-US" dirty="0"/>
          </a:p>
          <a:p>
            <a:endParaRPr lang="en-US" dirty="0"/>
          </a:p>
          <a:p>
            <a:r>
              <a:rPr lang="en-US" dirty="0"/>
              <a:t>            Remainder Section</a:t>
            </a:r>
          </a:p>
          <a:p>
            <a:r>
              <a:rPr lang="en-US" dirty="0"/>
              <a:t>}while(1)</a:t>
            </a:r>
          </a:p>
        </p:txBody>
      </p:sp>
      <p:graphicFrame>
        <p:nvGraphicFramePr>
          <p:cNvPr id="20" name="Table 21">
            <a:extLst>
              <a:ext uri="{FF2B5EF4-FFF2-40B4-BE49-F238E27FC236}">
                <a16:creationId xmlns:a16="http://schemas.microsoft.com/office/drawing/2014/main" id="{ABFF2B17-EC48-4AC0-80CA-835A3A988F34}"/>
              </a:ext>
            </a:extLst>
          </p:cNvPr>
          <p:cNvGraphicFramePr>
            <a:graphicFrameLocks noGrp="1"/>
          </p:cNvGraphicFramePr>
          <p:nvPr>
            <p:extLst>
              <p:ext uri="{D42A27DB-BD31-4B8C-83A1-F6EECF244321}">
                <p14:modId xmlns:p14="http://schemas.microsoft.com/office/powerpoint/2010/main" val="3065566329"/>
              </p:ext>
            </p:extLst>
          </p:nvPr>
        </p:nvGraphicFramePr>
        <p:xfrm>
          <a:off x="2674431" y="2986728"/>
          <a:ext cx="2536608" cy="370840"/>
        </p:xfrm>
        <a:graphic>
          <a:graphicData uri="http://schemas.openxmlformats.org/drawingml/2006/table">
            <a:tbl>
              <a:tblPr firstRow="1" bandRow="1">
                <a:tableStyleId>{5940675A-B579-460E-94D1-54222C63F5DA}</a:tableStyleId>
              </a:tblPr>
              <a:tblGrid>
                <a:gridCol w="2536608">
                  <a:extLst>
                    <a:ext uri="{9D8B030D-6E8A-4147-A177-3AD203B41FA5}">
                      <a16:colId xmlns:a16="http://schemas.microsoft.com/office/drawing/2014/main" val="2183147465"/>
                    </a:ext>
                  </a:extLst>
                </a:gridCol>
              </a:tblGrid>
              <a:tr h="370840">
                <a:tc>
                  <a:txBody>
                    <a:bodyPr/>
                    <a:lstStyle/>
                    <a:p>
                      <a:r>
                        <a:rPr lang="en-US" dirty="0"/>
                        <a:t>While(turn !=</a:t>
                      </a:r>
                      <a:r>
                        <a:rPr lang="en-US" dirty="0" err="1"/>
                        <a:t>i</a:t>
                      </a:r>
                      <a:r>
                        <a:rPr lang="en-US" dirty="0"/>
                        <a:t>);</a:t>
                      </a:r>
                    </a:p>
                  </a:txBody>
                  <a:tcPr/>
                </a:tc>
                <a:extLst>
                  <a:ext uri="{0D108BD9-81ED-4DB2-BD59-A6C34878D82A}">
                    <a16:rowId xmlns:a16="http://schemas.microsoft.com/office/drawing/2014/main" val="3183991923"/>
                  </a:ext>
                </a:extLst>
              </a:tr>
            </a:tbl>
          </a:graphicData>
        </a:graphic>
      </p:graphicFrame>
      <p:graphicFrame>
        <p:nvGraphicFramePr>
          <p:cNvPr id="22" name="Table 23">
            <a:extLst>
              <a:ext uri="{FF2B5EF4-FFF2-40B4-BE49-F238E27FC236}">
                <a16:creationId xmlns:a16="http://schemas.microsoft.com/office/drawing/2014/main" id="{A4E4A561-E752-4A38-BB75-A8A59D269184}"/>
              </a:ext>
            </a:extLst>
          </p:cNvPr>
          <p:cNvGraphicFramePr>
            <a:graphicFrameLocks noGrp="1"/>
          </p:cNvGraphicFramePr>
          <p:nvPr>
            <p:extLst>
              <p:ext uri="{D42A27DB-BD31-4B8C-83A1-F6EECF244321}">
                <p14:modId xmlns:p14="http://schemas.microsoft.com/office/powerpoint/2010/main" val="79150217"/>
              </p:ext>
            </p:extLst>
          </p:nvPr>
        </p:nvGraphicFramePr>
        <p:xfrm>
          <a:off x="2674432" y="3852434"/>
          <a:ext cx="2536608" cy="370840"/>
        </p:xfrm>
        <a:graphic>
          <a:graphicData uri="http://schemas.openxmlformats.org/drawingml/2006/table">
            <a:tbl>
              <a:tblPr firstRow="1" bandRow="1">
                <a:tableStyleId>{9D7B26C5-4107-4FEC-AEDC-1716B250A1EF}</a:tableStyleId>
              </a:tblPr>
              <a:tblGrid>
                <a:gridCol w="2536608">
                  <a:extLst>
                    <a:ext uri="{9D8B030D-6E8A-4147-A177-3AD203B41FA5}">
                      <a16:colId xmlns:a16="http://schemas.microsoft.com/office/drawing/2014/main" val="250228329"/>
                    </a:ext>
                  </a:extLst>
                </a:gridCol>
              </a:tblGrid>
              <a:tr h="370840">
                <a:tc>
                  <a:txBody>
                    <a:bodyPr/>
                    <a:lstStyle/>
                    <a:p>
                      <a:r>
                        <a:rPr lang="en-US" b="0" dirty="0"/>
                        <a:t>turn =j;</a:t>
                      </a:r>
                    </a:p>
                  </a:txBody>
                  <a:tcPr/>
                </a:tc>
                <a:extLst>
                  <a:ext uri="{0D108BD9-81ED-4DB2-BD59-A6C34878D82A}">
                    <a16:rowId xmlns:a16="http://schemas.microsoft.com/office/drawing/2014/main" val="4084772855"/>
                  </a:ext>
                </a:extLst>
              </a:tr>
            </a:tbl>
          </a:graphicData>
        </a:graphic>
      </p:graphicFrame>
    </p:spTree>
    <p:extLst>
      <p:ext uri="{BB962C8B-B14F-4D97-AF65-F5344CB8AC3E}">
        <p14:creationId xmlns:p14="http://schemas.microsoft.com/office/powerpoint/2010/main" val="20585381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F0E58-D296-4194-8F72-CDDB03294CCF}"/>
              </a:ext>
            </a:extLst>
          </p:cNvPr>
          <p:cNvSpPr>
            <a:spLocks noGrp="1"/>
          </p:cNvSpPr>
          <p:nvPr>
            <p:ph type="title"/>
          </p:nvPr>
        </p:nvSpPr>
        <p:spPr/>
        <p:txBody>
          <a:bodyPr/>
          <a:lstStyle/>
          <a:p>
            <a:r>
              <a:rPr lang="en-US" dirty="0"/>
              <a:t>Algorithm 1</a:t>
            </a:r>
          </a:p>
        </p:txBody>
      </p:sp>
      <p:sp>
        <p:nvSpPr>
          <p:cNvPr id="3" name="Content Placeholder 2">
            <a:extLst>
              <a:ext uri="{FF2B5EF4-FFF2-40B4-BE49-F238E27FC236}">
                <a16:creationId xmlns:a16="http://schemas.microsoft.com/office/drawing/2014/main" id="{4AACAE4C-BD34-4EA9-A307-ED11E299F003}"/>
              </a:ext>
            </a:extLst>
          </p:cNvPr>
          <p:cNvSpPr>
            <a:spLocks noGrp="1"/>
          </p:cNvSpPr>
          <p:nvPr>
            <p:ph idx="1"/>
          </p:nvPr>
        </p:nvSpPr>
        <p:spPr/>
        <p:txBody>
          <a:bodyPr/>
          <a:lstStyle/>
          <a:p>
            <a:pPr algn="just"/>
            <a:r>
              <a:rPr lang="en-US" dirty="0"/>
              <a:t>The processes share a common integer variable turn initialized to 0 or 1. </a:t>
            </a:r>
          </a:p>
          <a:p>
            <a:pPr algn="just"/>
            <a:r>
              <a:rPr lang="en-US" dirty="0"/>
              <a:t>If turn = = </a:t>
            </a:r>
            <a:r>
              <a:rPr lang="en-US" dirty="0" err="1"/>
              <a:t>i</a:t>
            </a:r>
            <a:r>
              <a:rPr lang="en-US" dirty="0"/>
              <a:t>, then process Pi is allowed to execute in its critical section.</a:t>
            </a:r>
          </a:p>
          <a:p>
            <a:pPr algn="just"/>
            <a:r>
              <a:rPr lang="en-US" dirty="0"/>
              <a:t>This solution ensures mutual exclusion, that is only one process at a time can be in its critical section. </a:t>
            </a:r>
          </a:p>
          <a:p>
            <a:pPr algn="just"/>
            <a:r>
              <a:rPr lang="en-US" dirty="0"/>
              <a:t>However it does not satisfy the progress requirement, since it requires strict alternation of processes in the execution of the critical section. </a:t>
            </a:r>
          </a:p>
          <a:p>
            <a:pPr algn="just"/>
            <a:r>
              <a:rPr lang="en-US" dirty="0"/>
              <a:t>For example, if turn= =0 and P1 is ready to enter its critical section, P1 cannot do so even though P0 may be in its remainder section. </a:t>
            </a:r>
          </a:p>
          <a:p>
            <a:pPr algn="just"/>
            <a:r>
              <a:rPr lang="en-US" dirty="0"/>
              <a:t>The bounded wait condition is satisfied though because there is an alternation between the turns of the two processes.</a:t>
            </a:r>
          </a:p>
        </p:txBody>
      </p:sp>
      <p:sp>
        <p:nvSpPr>
          <p:cNvPr id="4" name="Slide Number Placeholder 3">
            <a:extLst>
              <a:ext uri="{FF2B5EF4-FFF2-40B4-BE49-F238E27FC236}">
                <a16:creationId xmlns:a16="http://schemas.microsoft.com/office/drawing/2014/main" id="{563C3545-1709-466E-B5A6-A33EB890C874}"/>
              </a:ext>
            </a:extLst>
          </p:cNvPr>
          <p:cNvSpPr>
            <a:spLocks noGrp="1"/>
          </p:cNvSpPr>
          <p:nvPr>
            <p:ph type="sldNum" sz="quarter" idx="12"/>
          </p:nvPr>
        </p:nvSpPr>
        <p:spPr/>
        <p:txBody>
          <a:bodyPr/>
          <a:lstStyle/>
          <a:p>
            <a:fld id="{CE6527ED-2F94-480A-A05E-823B7676D801}" type="slidenum">
              <a:rPr lang="en-US" smtClean="0"/>
              <a:t>21</a:t>
            </a:fld>
            <a:endParaRPr lang="en-US"/>
          </a:p>
        </p:txBody>
      </p:sp>
    </p:spTree>
    <p:extLst>
      <p:ext uri="{BB962C8B-B14F-4D97-AF65-F5344CB8AC3E}">
        <p14:creationId xmlns:p14="http://schemas.microsoft.com/office/powerpoint/2010/main" val="10340253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3AF35CD-DA30-4E34-B0F3-32C27766D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438D87-C0F4-44AC-A3CC-264BAE1DCDFD}"/>
              </a:ext>
            </a:extLst>
          </p:cNvPr>
          <p:cNvSpPr>
            <a:spLocks noGrp="1"/>
          </p:cNvSpPr>
          <p:nvPr>
            <p:ph type="title"/>
          </p:nvPr>
        </p:nvSpPr>
        <p:spPr>
          <a:xfrm>
            <a:off x="8086289" y="850392"/>
            <a:ext cx="3544035" cy="1609344"/>
          </a:xfrm>
          <a:ln>
            <a:noFill/>
          </a:ln>
        </p:spPr>
        <p:txBody>
          <a:bodyPr>
            <a:normAutofit fontScale="90000"/>
          </a:bodyPr>
          <a:lstStyle/>
          <a:p>
            <a:br>
              <a:rPr lang="en-US" sz="3200" dirty="0"/>
            </a:br>
            <a:br>
              <a:rPr lang="en-US" sz="3200" dirty="0"/>
            </a:br>
            <a:br>
              <a:rPr lang="en-US" sz="3200" dirty="0"/>
            </a:br>
            <a:br>
              <a:rPr lang="en-US" sz="3200" dirty="0"/>
            </a:br>
            <a:br>
              <a:rPr lang="en-US" sz="3200" dirty="0"/>
            </a:br>
            <a:br>
              <a:rPr lang="en-US" sz="3200" dirty="0"/>
            </a:br>
            <a:br>
              <a:rPr lang="en-US" sz="3200" dirty="0"/>
            </a:br>
            <a:br>
              <a:rPr lang="en-US" sz="3200" dirty="0"/>
            </a:br>
            <a:br>
              <a:rPr lang="en-US" sz="3200" dirty="0"/>
            </a:br>
            <a:br>
              <a:rPr lang="en-US" sz="3200" dirty="0"/>
            </a:br>
            <a:br>
              <a:rPr lang="en-US" sz="3200" dirty="0"/>
            </a:br>
            <a:br>
              <a:rPr lang="en-US" sz="3200" dirty="0"/>
            </a:br>
            <a:r>
              <a:rPr lang="en-US" sz="3200" dirty="0"/>
              <a:t>      </a:t>
            </a:r>
            <a:r>
              <a:rPr lang="en-US" sz="4400" dirty="0"/>
              <a:t>Algorithm 2</a:t>
            </a:r>
            <a:br>
              <a:rPr lang="en-US" sz="4400" dirty="0"/>
            </a:br>
            <a:r>
              <a:rPr lang="en-US" sz="4400" dirty="0"/>
              <a:t>         </a:t>
            </a:r>
            <a:r>
              <a:rPr lang="en-US" sz="3100" dirty="0"/>
              <a:t>For P</a:t>
            </a:r>
            <a:r>
              <a:rPr lang="en-US" sz="3100" baseline="-25000" dirty="0"/>
              <a:t>i</a:t>
            </a:r>
          </a:p>
        </p:txBody>
      </p:sp>
      <p:pic>
        <p:nvPicPr>
          <p:cNvPr id="6" name="Content Placeholder 5">
            <a:extLst>
              <a:ext uri="{FF2B5EF4-FFF2-40B4-BE49-F238E27FC236}">
                <a16:creationId xmlns:a16="http://schemas.microsoft.com/office/drawing/2014/main" id="{0D2B97D0-3FEA-4A12-A7A8-14B91248DE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3999" y="736725"/>
            <a:ext cx="6882269" cy="5394810"/>
          </a:xfrm>
          <a:prstGeom prst="rect">
            <a:avLst/>
          </a:prstGeom>
        </p:spPr>
      </p:pic>
      <p:grpSp>
        <p:nvGrpSpPr>
          <p:cNvPr id="15" name="Group 14">
            <a:extLst>
              <a:ext uri="{FF2B5EF4-FFF2-40B4-BE49-F238E27FC236}">
                <a16:creationId xmlns:a16="http://schemas.microsoft.com/office/drawing/2014/main" id="{BCFC42DC-2C46-47C4-BC61-530557385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6" name="Oval 15">
              <a:extLst>
                <a:ext uri="{FF2B5EF4-FFF2-40B4-BE49-F238E27FC236}">
                  <a16:creationId xmlns:a16="http://schemas.microsoft.com/office/drawing/2014/main" id="{54B91A37-AA1F-4966-8ACF-93023547D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7" name="Oval 16">
              <a:extLst>
                <a:ext uri="{FF2B5EF4-FFF2-40B4-BE49-F238E27FC236}">
                  <a16:creationId xmlns:a16="http://schemas.microsoft.com/office/drawing/2014/main" id="{17B17AC5-0931-432F-9A4A-DDCFAA010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4" name="Slide Number Placeholder 3">
            <a:extLst>
              <a:ext uri="{FF2B5EF4-FFF2-40B4-BE49-F238E27FC236}">
                <a16:creationId xmlns:a16="http://schemas.microsoft.com/office/drawing/2014/main" id="{D3C2F58B-A0DD-448B-A732-C7314F2C9A10}"/>
              </a:ext>
            </a:extLst>
          </p:cNvPr>
          <p:cNvSpPr>
            <a:spLocks noGrp="1"/>
          </p:cNvSpPr>
          <p:nvPr>
            <p:ph type="sldNum" sz="quarter" idx="12"/>
          </p:nvPr>
        </p:nvSpPr>
        <p:spPr>
          <a:xfrm>
            <a:off x="11311128" y="6272784"/>
            <a:ext cx="640080" cy="365125"/>
          </a:xfrm>
        </p:spPr>
        <p:txBody>
          <a:bodyPr>
            <a:normAutofit/>
          </a:bodyPr>
          <a:lstStyle/>
          <a:p>
            <a:pPr>
              <a:spcAft>
                <a:spcPts val="600"/>
              </a:spcAft>
            </a:pPr>
            <a:fld id="{CE6527ED-2F94-480A-A05E-823B7676D801}" type="slidenum">
              <a:rPr lang="en-US" smtClean="0"/>
              <a:pPr>
                <a:spcAft>
                  <a:spcPts val="600"/>
                </a:spcAft>
              </a:pPr>
              <a:t>22</a:t>
            </a:fld>
            <a:endParaRPr lang="en-US"/>
          </a:p>
        </p:txBody>
      </p:sp>
    </p:spTree>
    <p:extLst>
      <p:ext uri="{BB962C8B-B14F-4D97-AF65-F5344CB8AC3E}">
        <p14:creationId xmlns:p14="http://schemas.microsoft.com/office/powerpoint/2010/main" val="35299036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F63F8-52A9-456A-8223-600246DB4647}"/>
              </a:ext>
            </a:extLst>
          </p:cNvPr>
          <p:cNvSpPr>
            <a:spLocks noGrp="1"/>
          </p:cNvSpPr>
          <p:nvPr>
            <p:ph type="title"/>
          </p:nvPr>
        </p:nvSpPr>
        <p:spPr/>
        <p:txBody>
          <a:bodyPr/>
          <a:lstStyle/>
          <a:p>
            <a:r>
              <a:rPr lang="en-US" dirty="0"/>
              <a:t>Algorithm 2</a:t>
            </a:r>
          </a:p>
        </p:txBody>
      </p:sp>
      <p:sp>
        <p:nvSpPr>
          <p:cNvPr id="3" name="Content Placeholder 2">
            <a:extLst>
              <a:ext uri="{FF2B5EF4-FFF2-40B4-BE49-F238E27FC236}">
                <a16:creationId xmlns:a16="http://schemas.microsoft.com/office/drawing/2014/main" id="{FF56B578-1DFE-4189-9951-A3D50B56E72B}"/>
              </a:ext>
            </a:extLst>
          </p:cNvPr>
          <p:cNvSpPr>
            <a:spLocks noGrp="1"/>
          </p:cNvSpPr>
          <p:nvPr>
            <p:ph idx="1"/>
          </p:nvPr>
        </p:nvSpPr>
        <p:spPr/>
        <p:txBody>
          <a:bodyPr>
            <a:normAutofit/>
          </a:bodyPr>
          <a:lstStyle/>
          <a:p>
            <a:r>
              <a:rPr lang="en-US" dirty="0"/>
              <a:t>In algorithm two, the variable turn is replaced with an array </a:t>
            </a:r>
            <a:r>
              <a:rPr lang="en-US" dirty="0" err="1"/>
              <a:t>boolean</a:t>
            </a:r>
            <a:r>
              <a:rPr lang="en-US" dirty="0"/>
              <a:t> flag[2]</a:t>
            </a:r>
          </a:p>
          <a:p>
            <a:r>
              <a:rPr lang="en-US" dirty="0"/>
              <a:t>whose elements are initialized to false. </a:t>
            </a:r>
          </a:p>
          <a:p>
            <a:r>
              <a:rPr lang="en-US" dirty="0"/>
              <a:t>If flag is true for a process that indicates that the process is ready to enter its critical section.</a:t>
            </a:r>
          </a:p>
          <a:p>
            <a:r>
              <a:rPr lang="en-US" dirty="0"/>
              <a:t>In this algorithm Pi sets flag[</a:t>
            </a:r>
            <a:r>
              <a:rPr lang="en-US" dirty="0" err="1"/>
              <a:t>i</a:t>
            </a:r>
            <a:r>
              <a:rPr lang="en-US" dirty="0"/>
              <a:t>]= true signaling that it is ready to enter its critical section. </a:t>
            </a:r>
          </a:p>
          <a:p>
            <a:r>
              <a:rPr lang="en-US" dirty="0"/>
              <a:t>Then Pi checks to verify that process </a:t>
            </a:r>
            <a:r>
              <a:rPr lang="en-US" dirty="0" err="1"/>
              <a:t>Pj</a:t>
            </a:r>
            <a:r>
              <a:rPr lang="en-US" dirty="0"/>
              <a:t> is not also ready to enter its critical section.</a:t>
            </a:r>
          </a:p>
          <a:p>
            <a:r>
              <a:rPr lang="en-US" dirty="0"/>
              <a:t>If </a:t>
            </a:r>
            <a:r>
              <a:rPr lang="en-US" dirty="0" err="1"/>
              <a:t>Pj</a:t>
            </a:r>
            <a:r>
              <a:rPr lang="en-US" dirty="0"/>
              <a:t> were ready, then Pi would wait until </a:t>
            </a:r>
            <a:r>
              <a:rPr lang="en-US" dirty="0" err="1"/>
              <a:t>Pj</a:t>
            </a:r>
            <a:r>
              <a:rPr lang="en-US" dirty="0"/>
              <a:t> had indicated that it no longer needed to be in the critical section (that is until flag[j]=false). </a:t>
            </a:r>
          </a:p>
          <a:p>
            <a:r>
              <a:rPr lang="en-US" dirty="0"/>
              <a:t>At this point Pi would enter the critical section. </a:t>
            </a:r>
          </a:p>
        </p:txBody>
      </p:sp>
      <p:sp>
        <p:nvSpPr>
          <p:cNvPr id="4" name="Slide Number Placeholder 3">
            <a:extLst>
              <a:ext uri="{FF2B5EF4-FFF2-40B4-BE49-F238E27FC236}">
                <a16:creationId xmlns:a16="http://schemas.microsoft.com/office/drawing/2014/main" id="{CEF9CA0E-FD32-40C3-94BD-496AA96DAB34}"/>
              </a:ext>
            </a:extLst>
          </p:cNvPr>
          <p:cNvSpPr>
            <a:spLocks noGrp="1"/>
          </p:cNvSpPr>
          <p:nvPr>
            <p:ph type="sldNum" sz="quarter" idx="12"/>
          </p:nvPr>
        </p:nvSpPr>
        <p:spPr/>
        <p:txBody>
          <a:bodyPr/>
          <a:lstStyle/>
          <a:p>
            <a:fld id="{CE6527ED-2F94-480A-A05E-823B7676D801}" type="slidenum">
              <a:rPr lang="en-US" smtClean="0"/>
              <a:t>23</a:t>
            </a:fld>
            <a:endParaRPr lang="en-US"/>
          </a:p>
        </p:txBody>
      </p:sp>
    </p:spTree>
    <p:extLst>
      <p:ext uri="{BB962C8B-B14F-4D97-AF65-F5344CB8AC3E}">
        <p14:creationId xmlns:p14="http://schemas.microsoft.com/office/powerpoint/2010/main" val="4942131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F63F8-52A9-456A-8223-600246DB4647}"/>
              </a:ext>
            </a:extLst>
          </p:cNvPr>
          <p:cNvSpPr>
            <a:spLocks noGrp="1"/>
          </p:cNvSpPr>
          <p:nvPr>
            <p:ph type="title"/>
          </p:nvPr>
        </p:nvSpPr>
        <p:spPr/>
        <p:txBody>
          <a:bodyPr/>
          <a:lstStyle/>
          <a:p>
            <a:r>
              <a:rPr lang="en-US" dirty="0"/>
              <a:t>Algorithm 2</a:t>
            </a:r>
          </a:p>
        </p:txBody>
      </p:sp>
      <p:sp>
        <p:nvSpPr>
          <p:cNvPr id="3" name="Content Placeholder 2">
            <a:extLst>
              <a:ext uri="{FF2B5EF4-FFF2-40B4-BE49-F238E27FC236}">
                <a16:creationId xmlns:a16="http://schemas.microsoft.com/office/drawing/2014/main" id="{FF56B578-1DFE-4189-9951-A3D50B56E72B}"/>
              </a:ext>
            </a:extLst>
          </p:cNvPr>
          <p:cNvSpPr>
            <a:spLocks noGrp="1"/>
          </p:cNvSpPr>
          <p:nvPr>
            <p:ph idx="1"/>
          </p:nvPr>
        </p:nvSpPr>
        <p:spPr/>
        <p:txBody>
          <a:bodyPr>
            <a:normAutofit/>
          </a:bodyPr>
          <a:lstStyle/>
          <a:p>
            <a:r>
              <a:rPr lang="en-US" dirty="0"/>
              <a:t>On exiting the critical section, Pi would set flag[</a:t>
            </a:r>
            <a:r>
              <a:rPr lang="en-US" dirty="0" err="1"/>
              <a:t>i</a:t>
            </a:r>
            <a:r>
              <a:rPr lang="en-US" dirty="0"/>
              <a:t>]=false allowing the other process to enter its critical section. </a:t>
            </a:r>
          </a:p>
          <a:p>
            <a:r>
              <a:rPr lang="en-US" dirty="0"/>
              <a:t>In this solution, the mutual exclusion requirement is satisfied.</a:t>
            </a:r>
          </a:p>
          <a:p>
            <a:r>
              <a:rPr lang="en-US" dirty="0"/>
              <a:t>Unfortunately the progress condition is not met; consider the following execution sequence: </a:t>
            </a:r>
          </a:p>
          <a:p>
            <a:r>
              <a:rPr lang="en-US" dirty="0"/>
              <a:t>T0: P0 sets flag[0]= true </a:t>
            </a:r>
          </a:p>
          <a:p>
            <a:r>
              <a:rPr lang="en-US" dirty="0"/>
              <a:t>T1: P1 sets flag[1]= true </a:t>
            </a:r>
          </a:p>
          <a:p>
            <a:r>
              <a:rPr lang="en-US" dirty="0"/>
              <a:t>Now both the processes are looping forever in their respective while statements.</a:t>
            </a:r>
          </a:p>
          <a:p>
            <a:endParaRPr lang="en-US" dirty="0"/>
          </a:p>
        </p:txBody>
      </p:sp>
      <p:sp>
        <p:nvSpPr>
          <p:cNvPr id="4" name="Slide Number Placeholder 3">
            <a:extLst>
              <a:ext uri="{FF2B5EF4-FFF2-40B4-BE49-F238E27FC236}">
                <a16:creationId xmlns:a16="http://schemas.microsoft.com/office/drawing/2014/main" id="{CEF9CA0E-FD32-40C3-94BD-496AA96DAB34}"/>
              </a:ext>
            </a:extLst>
          </p:cNvPr>
          <p:cNvSpPr>
            <a:spLocks noGrp="1"/>
          </p:cNvSpPr>
          <p:nvPr>
            <p:ph type="sldNum" sz="quarter" idx="12"/>
          </p:nvPr>
        </p:nvSpPr>
        <p:spPr/>
        <p:txBody>
          <a:bodyPr/>
          <a:lstStyle/>
          <a:p>
            <a:fld id="{CE6527ED-2F94-480A-A05E-823B7676D801}" type="slidenum">
              <a:rPr lang="en-US" smtClean="0"/>
              <a:t>24</a:t>
            </a:fld>
            <a:endParaRPr lang="en-US"/>
          </a:p>
        </p:txBody>
      </p:sp>
    </p:spTree>
    <p:extLst>
      <p:ext uri="{BB962C8B-B14F-4D97-AF65-F5344CB8AC3E}">
        <p14:creationId xmlns:p14="http://schemas.microsoft.com/office/powerpoint/2010/main" val="6305383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7049A7D3-684C-4C59-A4B6-7B308A6AD3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7B1087B-C592-40E7-B532-60B453A2FE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4AE7447-E8F8-4A0F-9E3D-94842BFF88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85981F80-69EE-4E2B-82A8-47FDFD7720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9215" y="4068923"/>
            <a:ext cx="1080904" cy="1080902"/>
            <a:chOff x="9685338" y="4460675"/>
            <a:chExt cx="1080904" cy="1080902"/>
          </a:xfrm>
        </p:grpSpPr>
        <p:sp>
          <p:nvSpPr>
            <p:cNvPr id="29" name="Oval 28">
              <a:extLst>
                <a:ext uri="{FF2B5EF4-FFF2-40B4-BE49-F238E27FC236}">
                  <a16:creationId xmlns:a16="http://schemas.microsoft.com/office/drawing/2014/main" id="{46CE0473-0B07-47EE-A016-EBD87F2C8C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30" name="Oval 29">
              <a:extLst>
                <a:ext uri="{FF2B5EF4-FFF2-40B4-BE49-F238E27FC236}">
                  <a16:creationId xmlns:a16="http://schemas.microsoft.com/office/drawing/2014/main" id="{EDD0D1E4-DFCA-4DF0-9D37-571A5F529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32" name="Rectangle 31">
            <a:extLst>
              <a:ext uri="{FF2B5EF4-FFF2-40B4-BE49-F238E27FC236}">
                <a16:creationId xmlns:a16="http://schemas.microsoft.com/office/drawing/2014/main" id="{0680B5D0-24EC-465A-A0E6-C4DF951E00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88952"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4" name="Rectangle 33">
            <a:extLst>
              <a:ext uri="{FF2B5EF4-FFF2-40B4-BE49-F238E27FC236}">
                <a16:creationId xmlns:a16="http://schemas.microsoft.com/office/drawing/2014/main" id="{30BF1B50-A83E-4ED6-A2AA-C943C1F89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928117"/>
            <a:ext cx="10351008"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F31E8B2-210B-4B90-83BB-3B180732EF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85470" y="1110053"/>
            <a:ext cx="3386371" cy="4580301"/>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438D87-C0F4-44AC-A3CC-264BAE1DCDFD}"/>
              </a:ext>
            </a:extLst>
          </p:cNvPr>
          <p:cNvSpPr>
            <a:spLocks noGrp="1"/>
          </p:cNvSpPr>
          <p:nvPr>
            <p:ph type="title"/>
          </p:nvPr>
        </p:nvSpPr>
        <p:spPr>
          <a:xfrm>
            <a:off x="8182847" y="1238754"/>
            <a:ext cx="2818417" cy="3357976"/>
          </a:xfrm>
        </p:spPr>
        <p:txBody>
          <a:bodyPr vert="horz" lIns="91440" tIns="45720" rIns="91440" bIns="45720" rtlCol="0" anchor="ctr">
            <a:normAutofit/>
          </a:bodyPr>
          <a:lstStyle/>
          <a:p>
            <a:pPr>
              <a:lnSpc>
                <a:spcPct val="80000"/>
              </a:lnSpc>
            </a:pPr>
            <a:br>
              <a:rPr lang="en-US" sz="1500" dirty="0">
                <a:blipFill dpi="0" rotWithShape="1">
                  <a:blip r:embed="rId4"/>
                  <a:srcRect/>
                  <a:tile tx="6350" ty="-127000" sx="65000" sy="64000" flip="none" algn="tl"/>
                </a:blipFill>
              </a:rPr>
            </a:br>
            <a:br>
              <a:rPr lang="en-US" sz="1500" dirty="0">
                <a:blipFill dpi="0" rotWithShape="1">
                  <a:blip r:embed="rId4"/>
                  <a:srcRect/>
                  <a:tile tx="6350" ty="-127000" sx="65000" sy="64000" flip="none" algn="tl"/>
                </a:blipFill>
              </a:rPr>
            </a:br>
            <a:br>
              <a:rPr lang="en-US" sz="1500" dirty="0">
                <a:blipFill dpi="0" rotWithShape="1">
                  <a:blip r:embed="rId4"/>
                  <a:srcRect/>
                  <a:tile tx="6350" ty="-127000" sx="65000" sy="64000" flip="none" algn="tl"/>
                </a:blipFill>
              </a:rPr>
            </a:br>
            <a:br>
              <a:rPr lang="en-US" sz="1500" dirty="0">
                <a:blipFill dpi="0" rotWithShape="1">
                  <a:blip r:embed="rId4"/>
                  <a:srcRect/>
                  <a:tile tx="6350" ty="-127000" sx="65000" sy="64000" flip="none" algn="tl"/>
                </a:blipFill>
              </a:rPr>
            </a:br>
            <a:br>
              <a:rPr lang="en-US" sz="1500" dirty="0">
                <a:blipFill dpi="0" rotWithShape="1">
                  <a:blip r:embed="rId4"/>
                  <a:srcRect/>
                  <a:tile tx="6350" ty="-127000" sx="65000" sy="64000" flip="none" algn="tl"/>
                </a:blipFill>
              </a:rPr>
            </a:br>
            <a:r>
              <a:rPr lang="en-US" sz="1500" dirty="0">
                <a:blipFill dpi="0" rotWithShape="1">
                  <a:blip r:embed="rId4"/>
                  <a:srcRect/>
                  <a:tile tx="6350" ty="-127000" sx="65000" sy="64000" flip="none" algn="tl"/>
                </a:blipFill>
              </a:rPr>
              <a:t>        </a:t>
            </a:r>
            <a:r>
              <a:rPr lang="en-US" sz="2800" dirty="0">
                <a:blipFill dpi="0" rotWithShape="1">
                  <a:blip r:embed="rId4"/>
                  <a:srcRect/>
                  <a:tile tx="6350" ty="-127000" sx="65000" sy="64000" flip="none" algn="tl"/>
                </a:blipFill>
              </a:rPr>
              <a:t>Algorithm 3</a:t>
            </a:r>
            <a:br>
              <a:rPr lang="en-US" sz="2800" dirty="0">
                <a:blipFill dpi="0" rotWithShape="1">
                  <a:blip r:embed="rId4"/>
                  <a:srcRect/>
                  <a:tile tx="6350" ty="-127000" sx="65000" sy="64000" flip="none" algn="tl"/>
                </a:blipFill>
              </a:rPr>
            </a:br>
            <a:r>
              <a:rPr lang="en-US" sz="2800" dirty="0">
                <a:blipFill dpi="0" rotWithShape="1">
                  <a:blip r:embed="rId4"/>
                  <a:srcRect/>
                  <a:tile tx="6350" ty="-127000" sx="65000" sy="64000" flip="none" algn="tl"/>
                </a:blipFill>
              </a:rPr>
              <a:t>        For P</a:t>
            </a:r>
            <a:r>
              <a:rPr lang="en-US" sz="2800" baseline="-25000" dirty="0">
                <a:blipFill dpi="0" rotWithShape="1">
                  <a:blip r:embed="rId4"/>
                  <a:srcRect/>
                  <a:tile tx="6350" ty="-127000" sx="65000" sy="64000" flip="none" algn="tl"/>
                </a:blipFill>
              </a:rPr>
              <a:t>i</a:t>
            </a:r>
          </a:p>
        </p:txBody>
      </p:sp>
      <p:sp>
        <p:nvSpPr>
          <p:cNvPr id="38" name="Rectangle 37">
            <a:extLst>
              <a:ext uri="{FF2B5EF4-FFF2-40B4-BE49-F238E27FC236}">
                <a16:creationId xmlns:a16="http://schemas.microsoft.com/office/drawing/2014/main" id="{6B387409-2B98-40F8-A65F-EF7CF989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5780565"/>
            <a:ext cx="10351008"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C9E5F284-A588-4AE7-A36D-1C93E4FD02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6920" y="5257800"/>
            <a:ext cx="1080904" cy="1080902"/>
            <a:chOff x="9685338" y="4460675"/>
            <a:chExt cx="1080904" cy="1080902"/>
          </a:xfrm>
        </p:grpSpPr>
        <p:sp>
          <p:nvSpPr>
            <p:cNvPr id="41" name="Oval 40">
              <a:extLst>
                <a:ext uri="{FF2B5EF4-FFF2-40B4-BE49-F238E27FC236}">
                  <a16:creationId xmlns:a16="http://schemas.microsoft.com/office/drawing/2014/main" id="{45D7D540-5CF2-4FC1-BE53-277CC22C0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4">
                <a:duotone>
                  <a:schemeClr val="accent1">
                    <a:shade val="45000"/>
                    <a:satMod val="135000"/>
                  </a:schemeClr>
                  <a:prstClr val="white"/>
                </a:duotone>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42" name="Oval 41">
              <a:extLst>
                <a:ext uri="{FF2B5EF4-FFF2-40B4-BE49-F238E27FC236}">
                  <a16:creationId xmlns:a16="http://schemas.microsoft.com/office/drawing/2014/main" id="{916C9AA0-DC0C-49A1-ACDF-10BD6D7399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pic>
        <p:nvPicPr>
          <p:cNvPr id="5" name="Picture 4" descr="Table&#10;&#10;Description automatically generated">
            <a:extLst>
              <a:ext uri="{FF2B5EF4-FFF2-40B4-BE49-F238E27FC236}">
                <a16:creationId xmlns:a16="http://schemas.microsoft.com/office/drawing/2014/main" id="{CBEF1345-6702-4AFD-8D9B-619FEFA80F7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31805" y="1388911"/>
            <a:ext cx="6009802" cy="4011543"/>
          </a:xfrm>
          <a:prstGeom prst="rect">
            <a:avLst/>
          </a:prstGeom>
        </p:spPr>
      </p:pic>
      <p:sp>
        <p:nvSpPr>
          <p:cNvPr id="4" name="Slide Number Placeholder 3">
            <a:extLst>
              <a:ext uri="{FF2B5EF4-FFF2-40B4-BE49-F238E27FC236}">
                <a16:creationId xmlns:a16="http://schemas.microsoft.com/office/drawing/2014/main" id="{D3C2F58B-A0DD-448B-A732-C7314F2C9A10}"/>
              </a:ext>
            </a:extLst>
          </p:cNvPr>
          <p:cNvSpPr>
            <a:spLocks noGrp="1"/>
          </p:cNvSpPr>
          <p:nvPr>
            <p:ph type="sldNum" sz="quarter" idx="12"/>
          </p:nvPr>
        </p:nvSpPr>
        <p:spPr>
          <a:xfrm>
            <a:off x="9592056" y="5477256"/>
            <a:ext cx="1193868" cy="640080"/>
          </a:xfrm>
        </p:spPr>
        <p:txBody>
          <a:bodyPr vert="horz" lIns="91440" tIns="45720" rIns="91440" bIns="45720" rtlCol="0" anchor="ctr">
            <a:normAutofit/>
          </a:bodyPr>
          <a:lstStyle/>
          <a:p>
            <a:pPr defTabSz="914400">
              <a:spcAft>
                <a:spcPts val="600"/>
              </a:spcAft>
            </a:pPr>
            <a:fld id="{CE6527ED-2F94-480A-A05E-823B7676D801}" type="slidenum">
              <a:rPr lang="en-US" sz="2800" smtClean="0"/>
              <a:pPr defTabSz="914400">
                <a:spcAft>
                  <a:spcPts val="600"/>
                </a:spcAft>
              </a:pPr>
              <a:t>25</a:t>
            </a:fld>
            <a:endParaRPr lang="en-US" sz="2800"/>
          </a:p>
        </p:txBody>
      </p:sp>
    </p:spTree>
    <p:extLst>
      <p:ext uri="{BB962C8B-B14F-4D97-AF65-F5344CB8AC3E}">
        <p14:creationId xmlns:p14="http://schemas.microsoft.com/office/powerpoint/2010/main" val="13825595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17DE-7017-4204-BA90-25EB452BDE3A}"/>
              </a:ext>
            </a:extLst>
          </p:cNvPr>
          <p:cNvSpPr>
            <a:spLocks noGrp="1"/>
          </p:cNvSpPr>
          <p:nvPr>
            <p:ph type="title"/>
          </p:nvPr>
        </p:nvSpPr>
        <p:spPr/>
        <p:txBody>
          <a:bodyPr/>
          <a:lstStyle/>
          <a:p>
            <a:r>
              <a:rPr lang="en-US" dirty="0"/>
              <a:t>Algorithm 3</a:t>
            </a:r>
          </a:p>
        </p:txBody>
      </p:sp>
      <p:sp>
        <p:nvSpPr>
          <p:cNvPr id="3" name="Content Placeholder 2">
            <a:extLst>
              <a:ext uri="{FF2B5EF4-FFF2-40B4-BE49-F238E27FC236}">
                <a16:creationId xmlns:a16="http://schemas.microsoft.com/office/drawing/2014/main" id="{EAE60C87-AB81-453D-B849-C12005470148}"/>
              </a:ext>
            </a:extLst>
          </p:cNvPr>
          <p:cNvSpPr>
            <a:spLocks noGrp="1"/>
          </p:cNvSpPr>
          <p:nvPr>
            <p:ph idx="1"/>
          </p:nvPr>
        </p:nvSpPr>
        <p:spPr/>
        <p:txBody>
          <a:bodyPr/>
          <a:lstStyle/>
          <a:p>
            <a:pPr algn="just"/>
            <a:r>
              <a:rPr lang="en-US" dirty="0"/>
              <a:t>The processes share two variables: </a:t>
            </a:r>
          </a:p>
          <a:p>
            <a:pPr algn="just"/>
            <a:r>
              <a:rPr lang="en-US" dirty="0" err="1"/>
              <a:t>boolean</a:t>
            </a:r>
            <a:r>
              <a:rPr lang="en-US" dirty="0"/>
              <a:t> flag[2];</a:t>
            </a:r>
          </a:p>
          <a:p>
            <a:pPr algn="just"/>
            <a:r>
              <a:rPr lang="en-US" dirty="0"/>
              <a:t>int turn; </a:t>
            </a:r>
          </a:p>
          <a:p>
            <a:pPr algn="just"/>
            <a:r>
              <a:rPr lang="en-US" dirty="0"/>
              <a:t>The </a:t>
            </a:r>
            <a:r>
              <a:rPr lang="en-US" dirty="0" err="1"/>
              <a:t>boolean</a:t>
            </a:r>
            <a:r>
              <a:rPr lang="en-US" dirty="0"/>
              <a:t> array of ‘flag’ is initialized to false, whereas ‘turn’ maybe 0 or 1</a:t>
            </a:r>
          </a:p>
          <a:p>
            <a:pPr algn="just"/>
            <a:r>
              <a:rPr lang="en-US" dirty="0"/>
              <a:t>To enter its critical section, Pi sets flag[</a:t>
            </a:r>
            <a:r>
              <a:rPr lang="en-US" dirty="0" err="1"/>
              <a:t>i</a:t>
            </a:r>
            <a:r>
              <a:rPr lang="en-US" dirty="0"/>
              <a:t>] to true, and sets ‘turn’ to j, asserting that if the other process wishes to enter its critical section, it may do so. </a:t>
            </a:r>
          </a:p>
          <a:p>
            <a:pPr algn="just"/>
            <a:r>
              <a:rPr lang="en-US" dirty="0"/>
              <a:t>If both try to enter at the same time, they will attempt to set ‘turn’ to </a:t>
            </a:r>
            <a:r>
              <a:rPr lang="en-US" dirty="0" err="1"/>
              <a:t>i</a:t>
            </a:r>
            <a:r>
              <a:rPr lang="en-US" dirty="0"/>
              <a:t> and j. However, only one of these assignments will last, the other will occur but be overwritten instantly. </a:t>
            </a:r>
          </a:p>
          <a:p>
            <a:pPr algn="just"/>
            <a:r>
              <a:rPr lang="en-US" dirty="0"/>
              <a:t>Hence, the eventual value of ‘turn’ will decide which process gets to enter its critical section. </a:t>
            </a:r>
          </a:p>
        </p:txBody>
      </p:sp>
      <p:sp>
        <p:nvSpPr>
          <p:cNvPr id="4" name="Slide Number Placeholder 3">
            <a:extLst>
              <a:ext uri="{FF2B5EF4-FFF2-40B4-BE49-F238E27FC236}">
                <a16:creationId xmlns:a16="http://schemas.microsoft.com/office/drawing/2014/main" id="{36C778FB-398A-4486-A1C7-14DF0E97BEB4}"/>
              </a:ext>
            </a:extLst>
          </p:cNvPr>
          <p:cNvSpPr>
            <a:spLocks noGrp="1"/>
          </p:cNvSpPr>
          <p:nvPr>
            <p:ph type="sldNum" sz="quarter" idx="12"/>
          </p:nvPr>
        </p:nvSpPr>
        <p:spPr/>
        <p:txBody>
          <a:bodyPr/>
          <a:lstStyle/>
          <a:p>
            <a:fld id="{CE6527ED-2F94-480A-A05E-823B7676D801}" type="slidenum">
              <a:rPr lang="en-US" smtClean="0"/>
              <a:t>26</a:t>
            </a:fld>
            <a:endParaRPr lang="en-US"/>
          </a:p>
        </p:txBody>
      </p:sp>
    </p:spTree>
    <p:extLst>
      <p:ext uri="{BB962C8B-B14F-4D97-AF65-F5344CB8AC3E}">
        <p14:creationId xmlns:p14="http://schemas.microsoft.com/office/powerpoint/2010/main" val="31499586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17DE-7017-4204-BA90-25EB452BDE3A}"/>
              </a:ext>
            </a:extLst>
          </p:cNvPr>
          <p:cNvSpPr>
            <a:spLocks noGrp="1"/>
          </p:cNvSpPr>
          <p:nvPr>
            <p:ph type="title"/>
          </p:nvPr>
        </p:nvSpPr>
        <p:spPr/>
        <p:txBody>
          <a:bodyPr/>
          <a:lstStyle/>
          <a:p>
            <a:r>
              <a:rPr lang="en-US" dirty="0"/>
              <a:t>Algorithm 3</a:t>
            </a:r>
          </a:p>
        </p:txBody>
      </p:sp>
      <p:sp>
        <p:nvSpPr>
          <p:cNvPr id="3" name="Content Placeholder 2">
            <a:extLst>
              <a:ext uri="{FF2B5EF4-FFF2-40B4-BE49-F238E27FC236}">
                <a16:creationId xmlns:a16="http://schemas.microsoft.com/office/drawing/2014/main" id="{EAE60C87-AB81-453D-B849-C12005470148}"/>
              </a:ext>
            </a:extLst>
          </p:cNvPr>
          <p:cNvSpPr>
            <a:spLocks noGrp="1"/>
          </p:cNvSpPr>
          <p:nvPr>
            <p:ph idx="1"/>
          </p:nvPr>
        </p:nvSpPr>
        <p:spPr/>
        <p:txBody>
          <a:bodyPr/>
          <a:lstStyle/>
          <a:p>
            <a:pPr algn="just"/>
            <a:endParaRPr lang="en-US" dirty="0"/>
          </a:p>
          <a:p>
            <a:pPr algn="just"/>
            <a:r>
              <a:rPr lang="en-US" dirty="0"/>
              <a:t>To prove mutual exclusion, note that Pi enters its critical section only if either flag[j]=false or turn=</a:t>
            </a:r>
            <a:r>
              <a:rPr lang="en-US" dirty="0" err="1"/>
              <a:t>i</a:t>
            </a:r>
            <a:r>
              <a:rPr lang="en-US" dirty="0"/>
              <a:t>. </a:t>
            </a:r>
          </a:p>
          <a:p>
            <a:pPr algn="just"/>
            <a:r>
              <a:rPr lang="en-US" dirty="0"/>
              <a:t>Also, if both processes were executing in their critical sections at the same time, then flag[0]= = flag[1]= = true. </a:t>
            </a:r>
          </a:p>
          <a:p>
            <a:pPr algn="just"/>
            <a:r>
              <a:rPr lang="en-US" dirty="0"/>
              <a:t>These two observations suggest that P0 and P1 could not have found both conditions in the while statement true at the same time, since the value of ‘turn’ can either be 0 or 1. </a:t>
            </a:r>
          </a:p>
          <a:p>
            <a:pPr algn="just"/>
            <a:r>
              <a:rPr lang="en-US" dirty="0"/>
              <a:t>Hence only one process say P0 must have successfully exited the while statement.</a:t>
            </a:r>
          </a:p>
          <a:p>
            <a:pPr algn="just"/>
            <a:r>
              <a:rPr lang="en-US" dirty="0"/>
              <a:t>Hence mutual exclusion is preserved. </a:t>
            </a:r>
          </a:p>
        </p:txBody>
      </p:sp>
      <p:sp>
        <p:nvSpPr>
          <p:cNvPr id="4" name="Slide Number Placeholder 3">
            <a:extLst>
              <a:ext uri="{FF2B5EF4-FFF2-40B4-BE49-F238E27FC236}">
                <a16:creationId xmlns:a16="http://schemas.microsoft.com/office/drawing/2014/main" id="{36C778FB-398A-4486-A1C7-14DF0E97BEB4}"/>
              </a:ext>
            </a:extLst>
          </p:cNvPr>
          <p:cNvSpPr>
            <a:spLocks noGrp="1"/>
          </p:cNvSpPr>
          <p:nvPr>
            <p:ph type="sldNum" sz="quarter" idx="12"/>
          </p:nvPr>
        </p:nvSpPr>
        <p:spPr/>
        <p:txBody>
          <a:bodyPr/>
          <a:lstStyle/>
          <a:p>
            <a:fld id="{CE6527ED-2F94-480A-A05E-823B7676D801}" type="slidenum">
              <a:rPr lang="en-US" smtClean="0"/>
              <a:t>27</a:t>
            </a:fld>
            <a:endParaRPr lang="en-US"/>
          </a:p>
        </p:txBody>
      </p:sp>
    </p:spTree>
    <p:extLst>
      <p:ext uri="{BB962C8B-B14F-4D97-AF65-F5344CB8AC3E}">
        <p14:creationId xmlns:p14="http://schemas.microsoft.com/office/powerpoint/2010/main" val="39076904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17DE-7017-4204-BA90-25EB452BDE3A}"/>
              </a:ext>
            </a:extLst>
          </p:cNvPr>
          <p:cNvSpPr>
            <a:spLocks noGrp="1"/>
          </p:cNvSpPr>
          <p:nvPr>
            <p:ph type="title"/>
          </p:nvPr>
        </p:nvSpPr>
        <p:spPr/>
        <p:txBody>
          <a:bodyPr/>
          <a:lstStyle/>
          <a:p>
            <a:r>
              <a:rPr lang="en-US" dirty="0"/>
              <a:t>Algorithm 3</a:t>
            </a:r>
          </a:p>
        </p:txBody>
      </p:sp>
      <p:sp>
        <p:nvSpPr>
          <p:cNvPr id="3" name="Content Placeholder 2">
            <a:extLst>
              <a:ext uri="{FF2B5EF4-FFF2-40B4-BE49-F238E27FC236}">
                <a16:creationId xmlns:a16="http://schemas.microsoft.com/office/drawing/2014/main" id="{EAE60C87-AB81-453D-B849-C12005470148}"/>
              </a:ext>
            </a:extLst>
          </p:cNvPr>
          <p:cNvSpPr>
            <a:spLocks noGrp="1"/>
          </p:cNvSpPr>
          <p:nvPr>
            <p:ph idx="1"/>
          </p:nvPr>
        </p:nvSpPr>
        <p:spPr/>
        <p:txBody>
          <a:bodyPr>
            <a:normAutofit lnSpcReduction="10000"/>
          </a:bodyPr>
          <a:lstStyle/>
          <a:p>
            <a:pPr algn="just"/>
            <a:r>
              <a:rPr lang="en-US" dirty="0"/>
              <a:t>To prove bounded wait and progress requirements, we note that a process Pi can be prevented the critical section only if it is stuck in the while loop with the condition flag[j]= =true and turn=j. </a:t>
            </a:r>
          </a:p>
          <a:p>
            <a:pPr algn="just"/>
            <a:r>
              <a:rPr lang="en-US" dirty="0"/>
              <a:t>If </a:t>
            </a:r>
            <a:r>
              <a:rPr lang="en-US" dirty="0" err="1"/>
              <a:t>Pj</a:t>
            </a:r>
            <a:r>
              <a:rPr lang="en-US" dirty="0"/>
              <a:t> is not ready to enter the critical section, then flag[j]=</a:t>
            </a:r>
            <a:r>
              <a:rPr lang="en-US" dirty="0" err="1"/>
              <a:t>flase</a:t>
            </a:r>
            <a:r>
              <a:rPr lang="en-US" dirty="0"/>
              <a:t> and Pi can enter its critical section. </a:t>
            </a:r>
          </a:p>
          <a:p>
            <a:pPr algn="just"/>
            <a:r>
              <a:rPr lang="en-US" dirty="0"/>
              <a:t>If </a:t>
            </a:r>
            <a:r>
              <a:rPr lang="en-US" dirty="0" err="1"/>
              <a:t>Pj</a:t>
            </a:r>
            <a:r>
              <a:rPr lang="en-US" dirty="0"/>
              <a:t> has set flag[j]=true and is also executing its while statement then either turn=</a:t>
            </a:r>
            <a:r>
              <a:rPr lang="en-US" dirty="0" err="1"/>
              <a:t>i</a:t>
            </a:r>
            <a:r>
              <a:rPr lang="en-US" dirty="0"/>
              <a:t> or turn=j. </a:t>
            </a:r>
          </a:p>
          <a:p>
            <a:pPr algn="just"/>
            <a:r>
              <a:rPr lang="en-US" dirty="0"/>
              <a:t>If turn=</a:t>
            </a:r>
            <a:r>
              <a:rPr lang="en-US" dirty="0" err="1"/>
              <a:t>i</a:t>
            </a:r>
            <a:r>
              <a:rPr lang="en-US" dirty="0"/>
              <a:t> then Pi enters its critical section, otherwise </a:t>
            </a:r>
            <a:r>
              <a:rPr lang="en-US" dirty="0" err="1"/>
              <a:t>Pj</a:t>
            </a:r>
            <a:r>
              <a:rPr lang="en-US" dirty="0"/>
              <a:t>. </a:t>
            </a:r>
          </a:p>
          <a:p>
            <a:pPr algn="just"/>
            <a:r>
              <a:rPr lang="en-US" dirty="0"/>
              <a:t>However, whenever a process finishes executing in its critical section, lets assume </a:t>
            </a:r>
            <a:r>
              <a:rPr lang="en-US" dirty="0" err="1"/>
              <a:t>Pj</a:t>
            </a:r>
            <a:r>
              <a:rPr lang="en-US" dirty="0"/>
              <a:t>, it resets flag[j] to false allowing Pi to enter its critical section. </a:t>
            </a:r>
          </a:p>
          <a:p>
            <a:pPr algn="just"/>
            <a:r>
              <a:rPr lang="en-US" dirty="0"/>
              <a:t>If </a:t>
            </a:r>
            <a:r>
              <a:rPr lang="en-US" dirty="0" err="1"/>
              <a:t>Pj</a:t>
            </a:r>
            <a:r>
              <a:rPr lang="en-US" dirty="0"/>
              <a:t> resets flag[j]=true, then it must also set ‘turn’ to </a:t>
            </a:r>
            <a:r>
              <a:rPr lang="en-US" dirty="0" err="1"/>
              <a:t>i</a:t>
            </a:r>
            <a:r>
              <a:rPr lang="en-US" dirty="0"/>
              <a:t>, and since Pi does not change the value of ‘turn’ while executing in its while statement, Pi will enter its critical section (progress) after at most one entry by </a:t>
            </a:r>
            <a:r>
              <a:rPr lang="en-US" dirty="0" err="1"/>
              <a:t>Pj</a:t>
            </a:r>
            <a:r>
              <a:rPr lang="en-US" dirty="0"/>
              <a:t> (bounded waiting). </a:t>
            </a:r>
          </a:p>
        </p:txBody>
      </p:sp>
      <p:sp>
        <p:nvSpPr>
          <p:cNvPr id="4" name="Slide Number Placeholder 3">
            <a:extLst>
              <a:ext uri="{FF2B5EF4-FFF2-40B4-BE49-F238E27FC236}">
                <a16:creationId xmlns:a16="http://schemas.microsoft.com/office/drawing/2014/main" id="{36C778FB-398A-4486-A1C7-14DF0E97BEB4}"/>
              </a:ext>
            </a:extLst>
          </p:cNvPr>
          <p:cNvSpPr>
            <a:spLocks noGrp="1"/>
          </p:cNvSpPr>
          <p:nvPr>
            <p:ph type="sldNum" sz="quarter" idx="12"/>
          </p:nvPr>
        </p:nvSpPr>
        <p:spPr/>
        <p:txBody>
          <a:bodyPr/>
          <a:lstStyle/>
          <a:p>
            <a:fld id="{CE6527ED-2F94-480A-A05E-823B7676D801}" type="slidenum">
              <a:rPr lang="en-US" smtClean="0"/>
              <a:t>28</a:t>
            </a:fld>
            <a:endParaRPr lang="en-US"/>
          </a:p>
        </p:txBody>
      </p:sp>
    </p:spTree>
    <p:extLst>
      <p:ext uri="{BB962C8B-B14F-4D97-AF65-F5344CB8AC3E}">
        <p14:creationId xmlns:p14="http://schemas.microsoft.com/office/powerpoint/2010/main" val="29329927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BAA27-4D68-4190-A71F-B9BB7A08A6FB}"/>
              </a:ext>
            </a:extLst>
          </p:cNvPr>
          <p:cNvSpPr>
            <a:spLocks noGrp="1"/>
          </p:cNvSpPr>
          <p:nvPr>
            <p:ph type="title"/>
          </p:nvPr>
        </p:nvSpPr>
        <p:spPr/>
        <p:txBody>
          <a:bodyPr/>
          <a:lstStyle/>
          <a:p>
            <a:r>
              <a:rPr lang="en-US" dirty="0"/>
              <a:t>N-Process Critical Section Problem</a:t>
            </a:r>
          </a:p>
        </p:txBody>
      </p:sp>
      <p:sp>
        <p:nvSpPr>
          <p:cNvPr id="3" name="Content Placeholder 2">
            <a:extLst>
              <a:ext uri="{FF2B5EF4-FFF2-40B4-BE49-F238E27FC236}">
                <a16:creationId xmlns:a16="http://schemas.microsoft.com/office/drawing/2014/main" id="{0B8ED567-A95C-40C0-9A3A-C0909F5B5618}"/>
              </a:ext>
            </a:extLst>
          </p:cNvPr>
          <p:cNvSpPr>
            <a:spLocks noGrp="1"/>
          </p:cNvSpPr>
          <p:nvPr>
            <p:ph idx="1"/>
          </p:nvPr>
        </p:nvSpPr>
        <p:spPr/>
        <p:txBody>
          <a:bodyPr/>
          <a:lstStyle/>
          <a:p>
            <a:pPr marL="0" indent="0" algn="just">
              <a:buNone/>
            </a:pPr>
            <a:endParaRPr lang="en-US" dirty="0"/>
          </a:p>
          <a:p>
            <a:pPr marL="0" indent="0" algn="just">
              <a:buNone/>
            </a:pPr>
            <a:r>
              <a:rPr lang="en-US" dirty="0"/>
              <a:t>In this section we extend the critical section problem of two processes to include n processes. Consider a system of n processes (Po, P1 …… Pn-1). Each process has a segment of code called a critical section in which the process may be changing common variables, updating a table, writing a file and so on. The important feature of the system in that, when one process enters its critical section, no other process is allowed to execute in its critical section. Thus the execution of critical sections by the processes is mutually exclusive in time. The critical section problem is to design a protocol to serialize executions of critical sections. Each process must request permission to enter its critical section. Many solutions are available in the literature to solve the N-process critical section problem. We will discuss a simple and elegant solution, known as the Bakery algorithm.</a:t>
            </a:r>
          </a:p>
        </p:txBody>
      </p:sp>
      <p:sp>
        <p:nvSpPr>
          <p:cNvPr id="4" name="Slide Number Placeholder 3">
            <a:extLst>
              <a:ext uri="{FF2B5EF4-FFF2-40B4-BE49-F238E27FC236}">
                <a16:creationId xmlns:a16="http://schemas.microsoft.com/office/drawing/2014/main" id="{E28C03E1-9685-490A-ADE4-AC8A0AA946D6}"/>
              </a:ext>
            </a:extLst>
          </p:cNvPr>
          <p:cNvSpPr>
            <a:spLocks noGrp="1"/>
          </p:cNvSpPr>
          <p:nvPr>
            <p:ph type="sldNum" sz="quarter" idx="12"/>
          </p:nvPr>
        </p:nvSpPr>
        <p:spPr/>
        <p:txBody>
          <a:bodyPr/>
          <a:lstStyle/>
          <a:p>
            <a:fld id="{CE6527ED-2F94-480A-A05E-823B7676D801}" type="slidenum">
              <a:rPr lang="en-US" smtClean="0"/>
              <a:t>29</a:t>
            </a:fld>
            <a:endParaRPr lang="en-US"/>
          </a:p>
        </p:txBody>
      </p:sp>
    </p:spTree>
    <p:extLst>
      <p:ext uri="{BB962C8B-B14F-4D97-AF65-F5344CB8AC3E}">
        <p14:creationId xmlns:p14="http://schemas.microsoft.com/office/powerpoint/2010/main" val="1043243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EE13F-ED2E-4FB3-A93D-A8A2491CEA05}"/>
              </a:ext>
            </a:extLst>
          </p:cNvPr>
          <p:cNvSpPr>
            <a:spLocks noGrp="1"/>
          </p:cNvSpPr>
          <p:nvPr>
            <p:ph type="title"/>
          </p:nvPr>
        </p:nvSpPr>
        <p:spPr/>
        <p:txBody>
          <a:bodyPr/>
          <a:lstStyle/>
          <a:p>
            <a:r>
              <a:rPr lang="en-US"/>
              <a:t>Shared Memory</a:t>
            </a:r>
            <a:endParaRPr lang="en-US" dirty="0"/>
          </a:p>
        </p:txBody>
      </p:sp>
      <p:sp>
        <p:nvSpPr>
          <p:cNvPr id="3" name="Content Placeholder 2">
            <a:extLst>
              <a:ext uri="{FF2B5EF4-FFF2-40B4-BE49-F238E27FC236}">
                <a16:creationId xmlns:a16="http://schemas.microsoft.com/office/drawing/2014/main" id="{BC67F040-4028-43EE-9AF1-D9B20FA79C36}"/>
              </a:ext>
            </a:extLst>
          </p:cNvPr>
          <p:cNvSpPr>
            <a:spLocks noGrp="1"/>
          </p:cNvSpPr>
          <p:nvPr>
            <p:ph idx="1"/>
          </p:nvPr>
        </p:nvSpPr>
        <p:spPr/>
        <p:txBody>
          <a:bodyPr>
            <a:normAutofit fontScale="92500" lnSpcReduction="10000"/>
          </a:bodyPr>
          <a:lstStyle/>
          <a:p>
            <a:pPr algn="just"/>
            <a:r>
              <a:rPr lang="en-US"/>
              <a:t>Typically, a shared-memory region resides in the address space of the process creating the shared memory segment. </a:t>
            </a:r>
          </a:p>
          <a:p>
            <a:pPr algn="just"/>
            <a:r>
              <a:rPr lang="en-US"/>
              <a:t>Other processes that wish to communicate using this shared-memory segment must attach it to their address space. </a:t>
            </a:r>
          </a:p>
          <a:p>
            <a:pPr algn="just"/>
            <a:r>
              <a:rPr lang="en-US"/>
              <a:t>Recall that, normally, the operating system tries to prevent one process from accessing another process’s memory. </a:t>
            </a:r>
          </a:p>
          <a:p>
            <a:pPr algn="just"/>
            <a:r>
              <a:rPr lang="en-US"/>
              <a:t>Shared memory requires that two or more processes agree to remove this restriction. </a:t>
            </a:r>
          </a:p>
          <a:p>
            <a:pPr algn="just"/>
            <a:r>
              <a:rPr lang="en-US"/>
              <a:t>They can then exchange information by reading and writing data in the shared areas. </a:t>
            </a:r>
          </a:p>
          <a:p>
            <a:pPr algn="just"/>
            <a:r>
              <a:rPr lang="en-US"/>
              <a:t>The form of the data and the location are determined by these processes and are not under the operating system’s control. </a:t>
            </a:r>
          </a:p>
          <a:p>
            <a:pPr algn="just"/>
            <a:r>
              <a:rPr lang="en-US"/>
              <a:t>The processes are also responsible for ensuring that they are not writing to the same location simultaneously.</a:t>
            </a:r>
            <a:endParaRPr lang="en-US" dirty="0"/>
          </a:p>
        </p:txBody>
      </p:sp>
      <p:sp>
        <p:nvSpPr>
          <p:cNvPr id="4" name="Slide Number Placeholder 3">
            <a:extLst>
              <a:ext uri="{FF2B5EF4-FFF2-40B4-BE49-F238E27FC236}">
                <a16:creationId xmlns:a16="http://schemas.microsoft.com/office/drawing/2014/main" id="{1F6818EA-0491-4B28-920E-2BBCDC33008A}"/>
              </a:ext>
            </a:extLst>
          </p:cNvPr>
          <p:cNvSpPr>
            <a:spLocks noGrp="1"/>
          </p:cNvSpPr>
          <p:nvPr>
            <p:ph type="sldNum" sz="quarter" idx="12"/>
          </p:nvPr>
        </p:nvSpPr>
        <p:spPr/>
        <p:txBody>
          <a:bodyPr/>
          <a:lstStyle/>
          <a:p>
            <a:fld id="{CE6527ED-2F94-480A-A05E-823B7676D801}" type="slidenum">
              <a:rPr lang="en-US" smtClean="0"/>
              <a:t>3</a:t>
            </a:fld>
            <a:endParaRPr lang="en-US"/>
          </a:p>
        </p:txBody>
      </p:sp>
    </p:spTree>
    <p:extLst>
      <p:ext uri="{BB962C8B-B14F-4D97-AF65-F5344CB8AC3E}">
        <p14:creationId xmlns:p14="http://schemas.microsoft.com/office/powerpoint/2010/main" val="1537856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BAA27-4D68-4190-A71F-B9BB7A08A6FB}"/>
              </a:ext>
            </a:extLst>
          </p:cNvPr>
          <p:cNvSpPr>
            <a:spLocks noGrp="1"/>
          </p:cNvSpPr>
          <p:nvPr>
            <p:ph type="title"/>
          </p:nvPr>
        </p:nvSpPr>
        <p:spPr/>
        <p:txBody>
          <a:bodyPr>
            <a:normAutofit/>
          </a:bodyPr>
          <a:lstStyle/>
          <a:p>
            <a:r>
              <a:rPr lang="en-US" sz="4400" dirty="0"/>
              <a:t>The Bakery Algorithm</a:t>
            </a:r>
          </a:p>
        </p:txBody>
      </p:sp>
      <p:sp>
        <p:nvSpPr>
          <p:cNvPr id="3" name="Content Placeholder 2">
            <a:extLst>
              <a:ext uri="{FF2B5EF4-FFF2-40B4-BE49-F238E27FC236}">
                <a16:creationId xmlns:a16="http://schemas.microsoft.com/office/drawing/2014/main" id="{0B8ED567-A95C-40C0-9A3A-C0909F5B5618}"/>
              </a:ext>
            </a:extLst>
          </p:cNvPr>
          <p:cNvSpPr>
            <a:spLocks noGrp="1"/>
          </p:cNvSpPr>
          <p:nvPr>
            <p:ph idx="1"/>
          </p:nvPr>
        </p:nvSpPr>
        <p:spPr/>
        <p:txBody>
          <a:bodyPr>
            <a:normAutofit/>
          </a:bodyPr>
          <a:lstStyle/>
          <a:p>
            <a:pPr algn="just"/>
            <a:r>
              <a:rPr lang="en-US" dirty="0"/>
              <a:t>The bakery algorithm is due to Leslie </a:t>
            </a:r>
            <a:r>
              <a:rPr lang="en-US" dirty="0" err="1"/>
              <a:t>Lamport</a:t>
            </a:r>
            <a:r>
              <a:rPr lang="en-US" dirty="0"/>
              <a:t> and is based on a scheduling algorithm commonly used in bakeries, ice-cream stores, and other locations where order must be made out of chaos. </a:t>
            </a:r>
          </a:p>
          <a:p>
            <a:pPr algn="just"/>
            <a:r>
              <a:rPr lang="en-US" dirty="0"/>
              <a:t>On entering the store, each customer receives a number. </a:t>
            </a:r>
          </a:p>
          <a:p>
            <a:pPr algn="just"/>
            <a:r>
              <a:rPr lang="en-US" dirty="0"/>
              <a:t>The customer with the lowest number is served next. </a:t>
            </a:r>
          </a:p>
          <a:p>
            <a:pPr algn="just"/>
            <a:r>
              <a:rPr lang="en-US" dirty="0"/>
              <a:t>Before entering its critical section, process receives a ticket number. </a:t>
            </a:r>
          </a:p>
          <a:p>
            <a:pPr algn="just"/>
            <a:r>
              <a:rPr lang="en-US" dirty="0"/>
              <a:t>Holder of the smallest ticket number enters its critical section. </a:t>
            </a:r>
          </a:p>
          <a:p>
            <a:pPr algn="just"/>
            <a:r>
              <a:rPr lang="en-US" dirty="0"/>
              <a:t>Unfortunately, the bakery algorithm cannot guarantee that two processes (customers) will not receive the same number. </a:t>
            </a:r>
          </a:p>
        </p:txBody>
      </p:sp>
      <p:sp>
        <p:nvSpPr>
          <p:cNvPr id="4" name="Slide Number Placeholder 3">
            <a:extLst>
              <a:ext uri="{FF2B5EF4-FFF2-40B4-BE49-F238E27FC236}">
                <a16:creationId xmlns:a16="http://schemas.microsoft.com/office/drawing/2014/main" id="{E28C03E1-9685-490A-ADE4-AC8A0AA946D6}"/>
              </a:ext>
            </a:extLst>
          </p:cNvPr>
          <p:cNvSpPr>
            <a:spLocks noGrp="1"/>
          </p:cNvSpPr>
          <p:nvPr>
            <p:ph type="sldNum" sz="quarter" idx="12"/>
          </p:nvPr>
        </p:nvSpPr>
        <p:spPr/>
        <p:txBody>
          <a:bodyPr/>
          <a:lstStyle/>
          <a:p>
            <a:fld id="{CE6527ED-2F94-480A-A05E-823B7676D801}" type="slidenum">
              <a:rPr lang="en-US" smtClean="0"/>
              <a:t>30</a:t>
            </a:fld>
            <a:endParaRPr lang="en-US"/>
          </a:p>
        </p:txBody>
      </p:sp>
    </p:spTree>
    <p:extLst>
      <p:ext uri="{BB962C8B-B14F-4D97-AF65-F5344CB8AC3E}">
        <p14:creationId xmlns:p14="http://schemas.microsoft.com/office/powerpoint/2010/main" val="1896622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BAA27-4D68-4190-A71F-B9BB7A08A6FB}"/>
              </a:ext>
            </a:extLst>
          </p:cNvPr>
          <p:cNvSpPr>
            <a:spLocks noGrp="1"/>
          </p:cNvSpPr>
          <p:nvPr>
            <p:ph type="title"/>
          </p:nvPr>
        </p:nvSpPr>
        <p:spPr/>
        <p:txBody>
          <a:bodyPr>
            <a:normAutofit/>
          </a:bodyPr>
          <a:lstStyle/>
          <a:p>
            <a:r>
              <a:rPr lang="en-US" sz="4400" dirty="0"/>
              <a:t>The Bakery Algorithm</a:t>
            </a:r>
          </a:p>
        </p:txBody>
      </p:sp>
      <p:sp>
        <p:nvSpPr>
          <p:cNvPr id="3" name="Content Placeholder 2">
            <a:extLst>
              <a:ext uri="{FF2B5EF4-FFF2-40B4-BE49-F238E27FC236}">
                <a16:creationId xmlns:a16="http://schemas.microsoft.com/office/drawing/2014/main" id="{0B8ED567-A95C-40C0-9A3A-C0909F5B5618}"/>
              </a:ext>
            </a:extLst>
          </p:cNvPr>
          <p:cNvSpPr>
            <a:spLocks noGrp="1"/>
          </p:cNvSpPr>
          <p:nvPr>
            <p:ph idx="1"/>
          </p:nvPr>
        </p:nvSpPr>
        <p:spPr/>
        <p:txBody>
          <a:bodyPr>
            <a:normAutofit/>
          </a:bodyPr>
          <a:lstStyle/>
          <a:p>
            <a:pPr algn="just"/>
            <a:endParaRPr lang="en-US" dirty="0"/>
          </a:p>
          <a:p>
            <a:pPr algn="just"/>
            <a:r>
              <a:rPr lang="en-US" dirty="0"/>
              <a:t>In the case of a tie, the process with the lowest ID is served first. </a:t>
            </a:r>
          </a:p>
          <a:p>
            <a:pPr algn="just"/>
            <a:r>
              <a:rPr lang="en-US" dirty="0"/>
              <a:t>If processes Pi and </a:t>
            </a:r>
            <a:r>
              <a:rPr lang="en-US" dirty="0" err="1"/>
              <a:t>Pj</a:t>
            </a:r>
            <a:r>
              <a:rPr lang="en-US" dirty="0"/>
              <a:t> receive the same number, if </a:t>
            </a:r>
            <a:r>
              <a:rPr lang="en-US" dirty="0" err="1"/>
              <a:t>i</a:t>
            </a:r>
            <a:r>
              <a:rPr lang="en-US" dirty="0"/>
              <a:t> &lt; j, then Pi is served first; else </a:t>
            </a:r>
            <a:r>
              <a:rPr lang="en-US" dirty="0" err="1"/>
              <a:t>Pj</a:t>
            </a:r>
            <a:r>
              <a:rPr lang="en-US" dirty="0"/>
              <a:t> is served first. </a:t>
            </a:r>
          </a:p>
          <a:p>
            <a:pPr algn="just"/>
            <a:r>
              <a:rPr lang="en-US" dirty="0"/>
              <a:t>The ticket numbering scheme always generates numbers in the increasing order of enumeration; i.e., 1, 2, 3, 4, 5 ... </a:t>
            </a:r>
          </a:p>
          <a:p>
            <a:pPr algn="just"/>
            <a:r>
              <a:rPr lang="en-US" dirty="0"/>
              <a:t>Since process names are unique and totally ordered, our algorithm is completely deterministic.</a:t>
            </a:r>
          </a:p>
        </p:txBody>
      </p:sp>
      <p:sp>
        <p:nvSpPr>
          <p:cNvPr id="4" name="Slide Number Placeholder 3">
            <a:extLst>
              <a:ext uri="{FF2B5EF4-FFF2-40B4-BE49-F238E27FC236}">
                <a16:creationId xmlns:a16="http://schemas.microsoft.com/office/drawing/2014/main" id="{E28C03E1-9685-490A-ADE4-AC8A0AA946D6}"/>
              </a:ext>
            </a:extLst>
          </p:cNvPr>
          <p:cNvSpPr>
            <a:spLocks noGrp="1"/>
          </p:cNvSpPr>
          <p:nvPr>
            <p:ph type="sldNum" sz="quarter" idx="12"/>
          </p:nvPr>
        </p:nvSpPr>
        <p:spPr/>
        <p:txBody>
          <a:bodyPr/>
          <a:lstStyle/>
          <a:p>
            <a:fld id="{CE6527ED-2F94-480A-A05E-823B7676D801}" type="slidenum">
              <a:rPr lang="en-US" smtClean="0"/>
              <a:t>31</a:t>
            </a:fld>
            <a:endParaRPr lang="en-US"/>
          </a:p>
        </p:txBody>
      </p:sp>
    </p:spTree>
    <p:extLst>
      <p:ext uri="{BB962C8B-B14F-4D97-AF65-F5344CB8AC3E}">
        <p14:creationId xmlns:p14="http://schemas.microsoft.com/office/powerpoint/2010/main" val="5496944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BAA27-4D68-4190-A71F-B9BB7A08A6FB}"/>
              </a:ext>
            </a:extLst>
          </p:cNvPr>
          <p:cNvSpPr>
            <a:spLocks noGrp="1"/>
          </p:cNvSpPr>
          <p:nvPr>
            <p:ph type="title"/>
          </p:nvPr>
        </p:nvSpPr>
        <p:spPr/>
        <p:txBody>
          <a:bodyPr>
            <a:normAutofit/>
          </a:bodyPr>
          <a:lstStyle/>
          <a:p>
            <a:r>
              <a:rPr lang="en-US" sz="4400" dirty="0"/>
              <a:t>The Bakery Algorithm</a:t>
            </a:r>
          </a:p>
        </p:txBody>
      </p:sp>
      <p:sp>
        <p:nvSpPr>
          <p:cNvPr id="3" name="Content Placeholder 2">
            <a:extLst>
              <a:ext uri="{FF2B5EF4-FFF2-40B4-BE49-F238E27FC236}">
                <a16:creationId xmlns:a16="http://schemas.microsoft.com/office/drawing/2014/main" id="{0B8ED567-A95C-40C0-9A3A-C0909F5B5618}"/>
              </a:ext>
            </a:extLst>
          </p:cNvPr>
          <p:cNvSpPr>
            <a:spLocks noGrp="1"/>
          </p:cNvSpPr>
          <p:nvPr>
            <p:ph idx="1"/>
          </p:nvPr>
        </p:nvSpPr>
        <p:spPr/>
        <p:txBody>
          <a:bodyPr>
            <a:normAutofit/>
          </a:bodyPr>
          <a:lstStyle/>
          <a:p>
            <a:pPr algn="just"/>
            <a:r>
              <a:rPr lang="en-US" sz="2400" dirty="0"/>
              <a:t>The common data structures are: </a:t>
            </a:r>
          </a:p>
          <a:p>
            <a:pPr algn="just">
              <a:buFont typeface="Wingdings" panose="05000000000000000000" pitchFamily="2" charset="2"/>
              <a:buChar char="ü"/>
            </a:pPr>
            <a:r>
              <a:rPr lang="en-US" dirty="0" err="1"/>
              <a:t>boolean</a:t>
            </a:r>
            <a:r>
              <a:rPr lang="en-US" dirty="0"/>
              <a:t> choosing [n];</a:t>
            </a:r>
          </a:p>
          <a:p>
            <a:pPr algn="just">
              <a:buFont typeface="Wingdings" panose="05000000000000000000" pitchFamily="2" charset="2"/>
              <a:buChar char="ü"/>
            </a:pPr>
            <a:r>
              <a:rPr lang="en-US" dirty="0"/>
              <a:t>int number[n]; </a:t>
            </a:r>
          </a:p>
          <a:p>
            <a:pPr algn="just"/>
            <a:r>
              <a:rPr lang="en-US" dirty="0"/>
              <a:t>Initially these data structures are initialized to false and 0, respectively. </a:t>
            </a:r>
          </a:p>
          <a:p>
            <a:pPr algn="just"/>
            <a:r>
              <a:rPr lang="en-US" sz="2400" dirty="0"/>
              <a:t>The following notation is defined for convenience: </a:t>
            </a:r>
          </a:p>
          <a:p>
            <a:pPr algn="just">
              <a:buFont typeface="Wingdings" panose="05000000000000000000" pitchFamily="2" charset="2"/>
              <a:buChar char="ü"/>
            </a:pPr>
            <a:r>
              <a:rPr lang="en-US" dirty="0"/>
              <a:t>(ticket #, process id #) </a:t>
            </a:r>
          </a:p>
          <a:p>
            <a:pPr algn="just">
              <a:buFont typeface="Wingdings" panose="05000000000000000000" pitchFamily="2" charset="2"/>
              <a:buChar char="ü"/>
            </a:pPr>
            <a:r>
              <a:rPr lang="en-US" dirty="0"/>
              <a:t>(</a:t>
            </a:r>
            <a:r>
              <a:rPr lang="en-US" dirty="0" err="1"/>
              <a:t>a,b</a:t>
            </a:r>
            <a:r>
              <a:rPr lang="en-US" dirty="0"/>
              <a:t>) &lt; (</a:t>
            </a:r>
            <a:r>
              <a:rPr lang="en-US" dirty="0" err="1"/>
              <a:t>c,d</a:t>
            </a:r>
            <a:r>
              <a:rPr lang="en-US" dirty="0"/>
              <a:t>) if a&lt;c or if a==c and b&lt;d</a:t>
            </a:r>
          </a:p>
          <a:p>
            <a:pPr algn="just">
              <a:buFont typeface="Wingdings" panose="05000000000000000000" pitchFamily="2" charset="2"/>
              <a:buChar char="ü"/>
            </a:pPr>
            <a:r>
              <a:rPr lang="en-US" dirty="0"/>
              <a:t>max(a0, …an-1 ) is a number, k, such that k&gt;= a</a:t>
            </a:r>
            <a:r>
              <a:rPr lang="en-US" sz="2400" baseline="-25000" dirty="0"/>
              <a:t>i</a:t>
            </a:r>
            <a:r>
              <a:rPr lang="en-US" dirty="0"/>
              <a:t> for </a:t>
            </a:r>
            <a:r>
              <a:rPr lang="en-US" dirty="0" err="1"/>
              <a:t>i</a:t>
            </a:r>
            <a:r>
              <a:rPr lang="en-US" dirty="0"/>
              <a:t>=0,…n-1 </a:t>
            </a:r>
          </a:p>
        </p:txBody>
      </p:sp>
      <p:sp>
        <p:nvSpPr>
          <p:cNvPr id="4" name="Slide Number Placeholder 3">
            <a:extLst>
              <a:ext uri="{FF2B5EF4-FFF2-40B4-BE49-F238E27FC236}">
                <a16:creationId xmlns:a16="http://schemas.microsoft.com/office/drawing/2014/main" id="{E28C03E1-9685-490A-ADE4-AC8A0AA946D6}"/>
              </a:ext>
            </a:extLst>
          </p:cNvPr>
          <p:cNvSpPr>
            <a:spLocks noGrp="1"/>
          </p:cNvSpPr>
          <p:nvPr>
            <p:ph type="sldNum" sz="quarter" idx="12"/>
          </p:nvPr>
        </p:nvSpPr>
        <p:spPr/>
        <p:txBody>
          <a:bodyPr/>
          <a:lstStyle/>
          <a:p>
            <a:fld id="{CE6527ED-2F94-480A-A05E-823B7676D801}" type="slidenum">
              <a:rPr lang="en-US" smtClean="0"/>
              <a:t>32</a:t>
            </a:fld>
            <a:endParaRPr lang="en-US"/>
          </a:p>
        </p:txBody>
      </p:sp>
    </p:spTree>
    <p:extLst>
      <p:ext uri="{BB962C8B-B14F-4D97-AF65-F5344CB8AC3E}">
        <p14:creationId xmlns:p14="http://schemas.microsoft.com/office/powerpoint/2010/main" val="25192537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3AF35CD-DA30-4E34-B0F3-32C27766D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EBAA27-4D68-4190-A71F-B9BB7A08A6FB}"/>
              </a:ext>
            </a:extLst>
          </p:cNvPr>
          <p:cNvSpPr>
            <a:spLocks noGrp="1"/>
          </p:cNvSpPr>
          <p:nvPr>
            <p:ph type="title"/>
          </p:nvPr>
        </p:nvSpPr>
        <p:spPr>
          <a:xfrm>
            <a:off x="8259591" y="4846002"/>
            <a:ext cx="4659997" cy="1609344"/>
          </a:xfrm>
          <a:ln>
            <a:noFill/>
          </a:ln>
        </p:spPr>
        <p:txBody>
          <a:bodyPr>
            <a:normAutofit/>
          </a:bodyPr>
          <a:lstStyle/>
          <a:p>
            <a:r>
              <a:rPr lang="en-US" sz="3200" dirty="0"/>
              <a:t>The Bakery Algorithm</a:t>
            </a:r>
          </a:p>
        </p:txBody>
      </p:sp>
      <p:pic>
        <p:nvPicPr>
          <p:cNvPr id="6" name="Content Placeholder 5" descr="Text, table&#10;&#10;Description automatically generated with medium confidence">
            <a:extLst>
              <a:ext uri="{FF2B5EF4-FFF2-40B4-BE49-F238E27FC236}">
                <a16:creationId xmlns:a16="http://schemas.microsoft.com/office/drawing/2014/main" id="{57A32AC2-DDFE-4537-95DC-610666D656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32735"/>
            <a:ext cx="7926517" cy="6554146"/>
          </a:xfrm>
          <a:prstGeom prst="rect">
            <a:avLst/>
          </a:prstGeom>
        </p:spPr>
      </p:pic>
      <p:grpSp>
        <p:nvGrpSpPr>
          <p:cNvPr id="15" name="Group 14">
            <a:extLst>
              <a:ext uri="{FF2B5EF4-FFF2-40B4-BE49-F238E27FC236}">
                <a16:creationId xmlns:a16="http://schemas.microsoft.com/office/drawing/2014/main" id="{BCFC42DC-2C46-47C4-BC61-530557385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6" name="Oval 15">
              <a:extLst>
                <a:ext uri="{FF2B5EF4-FFF2-40B4-BE49-F238E27FC236}">
                  <a16:creationId xmlns:a16="http://schemas.microsoft.com/office/drawing/2014/main" id="{54B91A37-AA1F-4966-8ACF-93023547D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7" name="Oval 16">
              <a:extLst>
                <a:ext uri="{FF2B5EF4-FFF2-40B4-BE49-F238E27FC236}">
                  <a16:creationId xmlns:a16="http://schemas.microsoft.com/office/drawing/2014/main" id="{17B17AC5-0931-432F-9A4A-DDCFAA010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4" name="Slide Number Placeholder 3">
            <a:extLst>
              <a:ext uri="{FF2B5EF4-FFF2-40B4-BE49-F238E27FC236}">
                <a16:creationId xmlns:a16="http://schemas.microsoft.com/office/drawing/2014/main" id="{E28C03E1-9685-490A-ADE4-AC8A0AA946D6}"/>
              </a:ext>
            </a:extLst>
          </p:cNvPr>
          <p:cNvSpPr>
            <a:spLocks noGrp="1"/>
          </p:cNvSpPr>
          <p:nvPr>
            <p:ph type="sldNum" sz="quarter" idx="12"/>
          </p:nvPr>
        </p:nvSpPr>
        <p:spPr>
          <a:xfrm>
            <a:off x="11311128" y="6272784"/>
            <a:ext cx="640080" cy="365125"/>
          </a:xfrm>
        </p:spPr>
        <p:txBody>
          <a:bodyPr>
            <a:normAutofit/>
          </a:bodyPr>
          <a:lstStyle/>
          <a:p>
            <a:pPr>
              <a:spcAft>
                <a:spcPts val="600"/>
              </a:spcAft>
            </a:pPr>
            <a:fld id="{CE6527ED-2F94-480A-A05E-823B7676D801}" type="slidenum">
              <a:rPr lang="en-US" smtClean="0"/>
              <a:pPr>
                <a:spcAft>
                  <a:spcPts val="600"/>
                </a:spcAft>
              </a:pPr>
              <a:t>33</a:t>
            </a:fld>
            <a:endParaRPr lang="en-US"/>
          </a:p>
        </p:txBody>
      </p:sp>
      <p:pic>
        <p:nvPicPr>
          <p:cNvPr id="8" name="Picture 7" descr="A picture containing several&#10;&#10;Description automatically generated">
            <a:extLst>
              <a:ext uri="{FF2B5EF4-FFF2-40B4-BE49-F238E27FC236}">
                <a16:creationId xmlns:a16="http://schemas.microsoft.com/office/drawing/2014/main" id="{B0D6718E-80B8-4529-9DFC-BC3F822FE1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26516" y="-1"/>
            <a:ext cx="4265483" cy="5300946"/>
          </a:xfrm>
          <a:prstGeom prst="rect">
            <a:avLst/>
          </a:prstGeom>
        </p:spPr>
      </p:pic>
    </p:spTree>
    <p:extLst>
      <p:ext uri="{BB962C8B-B14F-4D97-AF65-F5344CB8AC3E}">
        <p14:creationId xmlns:p14="http://schemas.microsoft.com/office/powerpoint/2010/main" val="7493328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3AF35CD-DA30-4E34-B0F3-32C27766D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EBAA27-4D68-4190-A71F-B9BB7A08A6FB}"/>
              </a:ext>
            </a:extLst>
          </p:cNvPr>
          <p:cNvSpPr>
            <a:spLocks noGrp="1"/>
          </p:cNvSpPr>
          <p:nvPr>
            <p:ph type="title"/>
          </p:nvPr>
        </p:nvSpPr>
        <p:spPr>
          <a:xfrm>
            <a:off x="8259591" y="4846002"/>
            <a:ext cx="4659997" cy="1609344"/>
          </a:xfrm>
          <a:ln>
            <a:noFill/>
          </a:ln>
        </p:spPr>
        <p:txBody>
          <a:bodyPr>
            <a:normAutofit/>
          </a:bodyPr>
          <a:lstStyle/>
          <a:p>
            <a:r>
              <a:rPr lang="en-US" sz="3200" dirty="0"/>
              <a:t>The Bakery Algorithm</a:t>
            </a:r>
          </a:p>
        </p:txBody>
      </p:sp>
      <p:grpSp>
        <p:nvGrpSpPr>
          <p:cNvPr id="15" name="Group 14">
            <a:extLst>
              <a:ext uri="{FF2B5EF4-FFF2-40B4-BE49-F238E27FC236}">
                <a16:creationId xmlns:a16="http://schemas.microsoft.com/office/drawing/2014/main" id="{BCFC42DC-2C46-47C4-BC61-530557385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6" name="Oval 15">
              <a:extLst>
                <a:ext uri="{FF2B5EF4-FFF2-40B4-BE49-F238E27FC236}">
                  <a16:creationId xmlns:a16="http://schemas.microsoft.com/office/drawing/2014/main" id="{54B91A37-AA1F-4966-8ACF-93023547D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4">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7" name="Oval 16">
              <a:extLst>
                <a:ext uri="{FF2B5EF4-FFF2-40B4-BE49-F238E27FC236}">
                  <a16:creationId xmlns:a16="http://schemas.microsoft.com/office/drawing/2014/main" id="{17B17AC5-0931-432F-9A4A-DDCFAA010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4" name="Slide Number Placeholder 3">
            <a:extLst>
              <a:ext uri="{FF2B5EF4-FFF2-40B4-BE49-F238E27FC236}">
                <a16:creationId xmlns:a16="http://schemas.microsoft.com/office/drawing/2014/main" id="{E28C03E1-9685-490A-ADE4-AC8A0AA946D6}"/>
              </a:ext>
            </a:extLst>
          </p:cNvPr>
          <p:cNvSpPr>
            <a:spLocks noGrp="1"/>
          </p:cNvSpPr>
          <p:nvPr>
            <p:ph type="sldNum" sz="quarter" idx="12"/>
          </p:nvPr>
        </p:nvSpPr>
        <p:spPr>
          <a:xfrm>
            <a:off x="11311128" y="6272784"/>
            <a:ext cx="640080" cy="365125"/>
          </a:xfrm>
        </p:spPr>
        <p:txBody>
          <a:bodyPr>
            <a:normAutofit/>
          </a:bodyPr>
          <a:lstStyle/>
          <a:p>
            <a:pPr>
              <a:spcAft>
                <a:spcPts val="600"/>
              </a:spcAft>
            </a:pPr>
            <a:fld id="{CE6527ED-2F94-480A-A05E-823B7676D801}" type="slidenum">
              <a:rPr lang="en-US" smtClean="0"/>
              <a:pPr>
                <a:spcAft>
                  <a:spcPts val="600"/>
                </a:spcAft>
              </a:pPr>
              <a:t>34</a:t>
            </a:fld>
            <a:endParaRPr lang="en-US"/>
          </a:p>
        </p:txBody>
      </p:sp>
      <p:pic>
        <p:nvPicPr>
          <p:cNvPr id="8" name="Picture 7" descr="A picture containing several&#10;&#10;Description automatically generated">
            <a:extLst>
              <a:ext uri="{FF2B5EF4-FFF2-40B4-BE49-F238E27FC236}">
                <a16:creationId xmlns:a16="http://schemas.microsoft.com/office/drawing/2014/main" id="{B0D6718E-80B8-4529-9DFC-BC3F822FE1A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26516" y="-1"/>
            <a:ext cx="4265483" cy="5300946"/>
          </a:xfrm>
          <a:prstGeom prst="rect">
            <a:avLst/>
          </a:prstGeom>
        </p:spPr>
      </p:pic>
      <p:pic>
        <p:nvPicPr>
          <p:cNvPr id="5" name="Picture 4" descr="Table&#10;&#10;Description automatically generated">
            <a:extLst>
              <a:ext uri="{FF2B5EF4-FFF2-40B4-BE49-F238E27FC236}">
                <a16:creationId xmlns:a16="http://schemas.microsoft.com/office/drawing/2014/main" id="{510A52A8-4185-4D83-894E-A38AB7E0A8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74387" y="1621212"/>
            <a:ext cx="3024553" cy="3224790"/>
          </a:xfrm>
          <a:prstGeom prst="rect">
            <a:avLst/>
          </a:prstGeom>
          <a:ln>
            <a:noFill/>
          </a:ln>
          <a:effectLst>
            <a:softEdge rad="112500"/>
          </a:effectLst>
        </p:spPr>
      </p:pic>
    </p:spTree>
    <p:extLst>
      <p:ext uri="{BB962C8B-B14F-4D97-AF65-F5344CB8AC3E}">
        <p14:creationId xmlns:p14="http://schemas.microsoft.com/office/powerpoint/2010/main" val="10917769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3AF35CD-DA30-4E34-B0F3-32C27766D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EBAA27-4D68-4190-A71F-B9BB7A08A6FB}"/>
              </a:ext>
            </a:extLst>
          </p:cNvPr>
          <p:cNvSpPr>
            <a:spLocks noGrp="1"/>
          </p:cNvSpPr>
          <p:nvPr>
            <p:ph type="title"/>
          </p:nvPr>
        </p:nvSpPr>
        <p:spPr>
          <a:xfrm>
            <a:off x="8259591" y="4846002"/>
            <a:ext cx="4659997" cy="1609344"/>
          </a:xfrm>
          <a:ln>
            <a:noFill/>
          </a:ln>
        </p:spPr>
        <p:txBody>
          <a:bodyPr>
            <a:normAutofit/>
          </a:bodyPr>
          <a:lstStyle/>
          <a:p>
            <a:r>
              <a:rPr lang="en-US" sz="3200" dirty="0"/>
              <a:t>The Bakery Algorithm</a:t>
            </a:r>
          </a:p>
        </p:txBody>
      </p:sp>
      <p:grpSp>
        <p:nvGrpSpPr>
          <p:cNvPr id="15" name="Group 14">
            <a:extLst>
              <a:ext uri="{FF2B5EF4-FFF2-40B4-BE49-F238E27FC236}">
                <a16:creationId xmlns:a16="http://schemas.microsoft.com/office/drawing/2014/main" id="{BCFC42DC-2C46-47C4-BC61-530557385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6" name="Oval 15">
              <a:extLst>
                <a:ext uri="{FF2B5EF4-FFF2-40B4-BE49-F238E27FC236}">
                  <a16:creationId xmlns:a16="http://schemas.microsoft.com/office/drawing/2014/main" id="{54B91A37-AA1F-4966-8ACF-93023547D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4">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7" name="Oval 16">
              <a:extLst>
                <a:ext uri="{FF2B5EF4-FFF2-40B4-BE49-F238E27FC236}">
                  <a16:creationId xmlns:a16="http://schemas.microsoft.com/office/drawing/2014/main" id="{17B17AC5-0931-432F-9A4A-DDCFAA010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4" name="Slide Number Placeholder 3">
            <a:extLst>
              <a:ext uri="{FF2B5EF4-FFF2-40B4-BE49-F238E27FC236}">
                <a16:creationId xmlns:a16="http://schemas.microsoft.com/office/drawing/2014/main" id="{E28C03E1-9685-490A-ADE4-AC8A0AA946D6}"/>
              </a:ext>
            </a:extLst>
          </p:cNvPr>
          <p:cNvSpPr>
            <a:spLocks noGrp="1"/>
          </p:cNvSpPr>
          <p:nvPr>
            <p:ph type="sldNum" sz="quarter" idx="12"/>
          </p:nvPr>
        </p:nvSpPr>
        <p:spPr>
          <a:xfrm>
            <a:off x="11311128" y="6272784"/>
            <a:ext cx="640080" cy="365125"/>
          </a:xfrm>
        </p:spPr>
        <p:txBody>
          <a:bodyPr>
            <a:normAutofit/>
          </a:bodyPr>
          <a:lstStyle/>
          <a:p>
            <a:pPr>
              <a:spcAft>
                <a:spcPts val="600"/>
              </a:spcAft>
            </a:pPr>
            <a:fld id="{CE6527ED-2F94-480A-A05E-823B7676D801}" type="slidenum">
              <a:rPr lang="en-US" smtClean="0"/>
              <a:pPr>
                <a:spcAft>
                  <a:spcPts val="600"/>
                </a:spcAft>
              </a:pPr>
              <a:t>35</a:t>
            </a:fld>
            <a:endParaRPr lang="en-US"/>
          </a:p>
        </p:txBody>
      </p:sp>
      <p:pic>
        <p:nvPicPr>
          <p:cNvPr id="8" name="Picture 7" descr="A picture containing several&#10;&#10;Description automatically generated">
            <a:extLst>
              <a:ext uri="{FF2B5EF4-FFF2-40B4-BE49-F238E27FC236}">
                <a16:creationId xmlns:a16="http://schemas.microsoft.com/office/drawing/2014/main" id="{B0D6718E-80B8-4529-9DFC-BC3F822FE1A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26516" y="-1"/>
            <a:ext cx="4265483" cy="5300946"/>
          </a:xfrm>
          <a:prstGeom prst="rect">
            <a:avLst/>
          </a:prstGeom>
        </p:spPr>
      </p:pic>
      <p:sp>
        <p:nvSpPr>
          <p:cNvPr id="14" name="TextBox 13">
            <a:extLst>
              <a:ext uri="{FF2B5EF4-FFF2-40B4-BE49-F238E27FC236}">
                <a16:creationId xmlns:a16="http://schemas.microsoft.com/office/drawing/2014/main" id="{E0BDB001-A473-4E27-9441-EB64B1E707E0}"/>
              </a:ext>
            </a:extLst>
          </p:cNvPr>
          <p:cNvSpPr txBox="1"/>
          <p:nvPr/>
        </p:nvSpPr>
        <p:spPr>
          <a:xfrm>
            <a:off x="357571" y="1726808"/>
            <a:ext cx="7210827" cy="3139321"/>
          </a:xfrm>
          <a:prstGeom prst="rect">
            <a:avLst/>
          </a:prstGeom>
          <a:noFill/>
        </p:spPr>
        <p:txBody>
          <a:bodyPr wrap="square">
            <a:spAutoFit/>
          </a:bodyPr>
          <a:lstStyle/>
          <a:p>
            <a:pPr marL="285750" indent="-285750" algn="just">
              <a:buFont typeface="Arial" panose="020B0604020202020204" pitchFamily="34" charset="0"/>
              <a:buChar char="•"/>
            </a:pPr>
            <a:r>
              <a:rPr lang="en-US" dirty="0"/>
              <a:t>The following table shows the status of all the processes as they execute the ‘for’ loops in their entry sections. </a:t>
            </a:r>
          </a:p>
          <a:p>
            <a:pPr marL="285750" indent="-285750" algn="just">
              <a:buFont typeface="Arial" panose="020B0604020202020204" pitchFamily="34" charset="0"/>
              <a:buChar char="•"/>
            </a:pPr>
            <a:r>
              <a:rPr lang="en-US" dirty="0"/>
              <a:t>The gray cells show processes waiting in the second while loops in their entry sections. </a:t>
            </a:r>
          </a:p>
          <a:p>
            <a:pPr marL="285750" indent="-285750" algn="just">
              <a:buFont typeface="Arial" panose="020B0604020202020204" pitchFamily="34" charset="0"/>
              <a:buChar char="•"/>
            </a:pPr>
            <a:r>
              <a:rPr lang="en-US" dirty="0"/>
              <a:t>The table shows that P0 never waits for any process and is, therefore, the first process to enter its critical section, </a:t>
            </a:r>
          </a:p>
          <a:p>
            <a:pPr marL="285750" indent="-285750" algn="just">
              <a:buFont typeface="Arial" panose="020B0604020202020204" pitchFamily="34" charset="0"/>
              <a:buChar char="•"/>
            </a:pPr>
            <a:r>
              <a:rPr lang="en-US" dirty="0"/>
              <a:t>while all other processes wait in their second while loops for j = = 0, indicating that they are waiting for P0 to get out of its critical section and then they would make progress (i.e., they will get out the while loop, increment j by one, and continue their execution). </a:t>
            </a:r>
          </a:p>
        </p:txBody>
      </p:sp>
    </p:spTree>
    <p:extLst>
      <p:ext uri="{BB962C8B-B14F-4D97-AF65-F5344CB8AC3E}">
        <p14:creationId xmlns:p14="http://schemas.microsoft.com/office/powerpoint/2010/main" val="26504664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3AF35CD-DA30-4E34-B0F3-32C27766D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EBAA27-4D68-4190-A71F-B9BB7A08A6FB}"/>
              </a:ext>
            </a:extLst>
          </p:cNvPr>
          <p:cNvSpPr>
            <a:spLocks noGrp="1"/>
          </p:cNvSpPr>
          <p:nvPr>
            <p:ph type="title"/>
          </p:nvPr>
        </p:nvSpPr>
        <p:spPr>
          <a:xfrm>
            <a:off x="8259591" y="4846002"/>
            <a:ext cx="4659997" cy="1609344"/>
          </a:xfrm>
          <a:ln>
            <a:noFill/>
          </a:ln>
        </p:spPr>
        <p:txBody>
          <a:bodyPr>
            <a:normAutofit/>
          </a:bodyPr>
          <a:lstStyle/>
          <a:p>
            <a:r>
              <a:rPr lang="en-US" sz="3200" dirty="0"/>
              <a:t>The Bakery Algorithm</a:t>
            </a:r>
          </a:p>
        </p:txBody>
      </p:sp>
      <p:grpSp>
        <p:nvGrpSpPr>
          <p:cNvPr id="15" name="Group 14">
            <a:extLst>
              <a:ext uri="{FF2B5EF4-FFF2-40B4-BE49-F238E27FC236}">
                <a16:creationId xmlns:a16="http://schemas.microsoft.com/office/drawing/2014/main" id="{BCFC42DC-2C46-47C4-BC61-530557385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6" name="Oval 15">
              <a:extLst>
                <a:ext uri="{FF2B5EF4-FFF2-40B4-BE49-F238E27FC236}">
                  <a16:creationId xmlns:a16="http://schemas.microsoft.com/office/drawing/2014/main" id="{54B91A37-AA1F-4966-8ACF-93023547D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4">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7" name="Oval 16">
              <a:extLst>
                <a:ext uri="{FF2B5EF4-FFF2-40B4-BE49-F238E27FC236}">
                  <a16:creationId xmlns:a16="http://schemas.microsoft.com/office/drawing/2014/main" id="{17B17AC5-0931-432F-9A4A-DDCFAA010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4" name="Slide Number Placeholder 3">
            <a:extLst>
              <a:ext uri="{FF2B5EF4-FFF2-40B4-BE49-F238E27FC236}">
                <a16:creationId xmlns:a16="http://schemas.microsoft.com/office/drawing/2014/main" id="{E28C03E1-9685-490A-ADE4-AC8A0AA946D6}"/>
              </a:ext>
            </a:extLst>
          </p:cNvPr>
          <p:cNvSpPr>
            <a:spLocks noGrp="1"/>
          </p:cNvSpPr>
          <p:nvPr>
            <p:ph type="sldNum" sz="quarter" idx="12"/>
          </p:nvPr>
        </p:nvSpPr>
        <p:spPr>
          <a:xfrm>
            <a:off x="11311128" y="6272784"/>
            <a:ext cx="640080" cy="365125"/>
          </a:xfrm>
        </p:spPr>
        <p:txBody>
          <a:bodyPr>
            <a:normAutofit/>
          </a:bodyPr>
          <a:lstStyle/>
          <a:p>
            <a:pPr>
              <a:spcAft>
                <a:spcPts val="600"/>
              </a:spcAft>
            </a:pPr>
            <a:fld id="{CE6527ED-2F94-480A-A05E-823B7676D801}" type="slidenum">
              <a:rPr lang="en-US" smtClean="0"/>
              <a:pPr>
                <a:spcAft>
                  <a:spcPts val="600"/>
                </a:spcAft>
              </a:pPr>
              <a:t>36</a:t>
            </a:fld>
            <a:endParaRPr lang="en-US"/>
          </a:p>
        </p:txBody>
      </p:sp>
      <p:pic>
        <p:nvPicPr>
          <p:cNvPr id="8" name="Picture 7" descr="A picture containing several&#10;&#10;Description automatically generated">
            <a:extLst>
              <a:ext uri="{FF2B5EF4-FFF2-40B4-BE49-F238E27FC236}">
                <a16:creationId xmlns:a16="http://schemas.microsoft.com/office/drawing/2014/main" id="{B0D6718E-80B8-4529-9DFC-BC3F822FE1A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26516" y="-1"/>
            <a:ext cx="4265483" cy="5300946"/>
          </a:xfrm>
          <a:prstGeom prst="rect">
            <a:avLst/>
          </a:prstGeom>
        </p:spPr>
      </p:pic>
      <p:pic>
        <p:nvPicPr>
          <p:cNvPr id="5" name="Picture 4" descr="Table&#10;&#10;Description automatically generated">
            <a:extLst>
              <a:ext uri="{FF2B5EF4-FFF2-40B4-BE49-F238E27FC236}">
                <a16:creationId xmlns:a16="http://schemas.microsoft.com/office/drawing/2014/main" id="{06EE9B99-C928-4CBF-830E-FB9115706A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368" y="970671"/>
            <a:ext cx="7019779" cy="4923691"/>
          </a:xfrm>
          <a:prstGeom prst="rect">
            <a:avLst/>
          </a:prstGeom>
          <a:ln>
            <a:noFill/>
          </a:ln>
          <a:effectLst>
            <a:softEdge rad="112500"/>
          </a:effectLst>
        </p:spPr>
      </p:pic>
      <p:sp>
        <p:nvSpPr>
          <p:cNvPr id="6" name="Rectangle: Rounded Corners 5">
            <a:extLst>
              <a:ext uri="{FF2B5EF4-FFF2-40B4-BE49-F238E27FC236}">
                <a16:creationId xmlns:a16="http://schemas.microsoft.com/office/drawing/2014/main" id="{97F0CD7C-EE4A-4AD5-A4F4-60CD3D08CF8E}"/>
              </a:ext>
            </a:extLst>
          </p:cNvPr>
          <p:cNvSpPr/>
          <p:nvPr/>
        </p:nvSpPr>
        <p:spPr>
          <a:xfrm>
            <a:off x="1096221" y="5887329"/>
            <a:ext cx="886265" cy="560984"/>
          </a:xfrm>
          <a:prstGeom prst="roundRect">
            <a:avLst/>
          </a:prstGeom>
          <a:solidFill>
            <a:schemeClr val="accent1">
              <a:lumMod val="20000"/>
              <a:lumOff val="80000"/>
            </a:schemeClr>
          </a:solidFill>
          <a:effectLst>
            <a:innerShdw blurRad="114300">
              <a:prstClr val="black"/>
            </a:innerShdw>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1</a:t>
            </a:r>
          </a:p>
        </p:txBody>
      </p:sp>
      <p:sp>
        <p:nvSpPr>
          <p:cNvPr id="12" name="Rectangle: Rounded Corners 11">
            <a:extLst>
              <a:ext uri="{FF2B5EF4-FFF2-40B4-BE49-F238E27FC236}">
                <a16:creationId xmlns:a16="http://schemas.microsoft.com/office/drawing/2014/main" id="{F6B9A78C-E4AE-4448-B175-F7868777304A}"/>
              </a:ext>
            </a:extLst>
          </p:cNvPr>
          <p:cNvSpPr/>
          <p:nvPr/>
        </p:nvSpPr>
        <p:spPr>
          <a:xfrm>
            <a:off x="2852338" y="5887329"/>
            <a:ext cx="886265" cy="560984"/>
          </a:xfrm>
          <a:prstGeom prst="roundRect">
            <a:avLst/>
          </a:prstGeom>
          <a:solidFill>
            <a:schemeClr val="accent1">
              <a:lumMod val="20000"/>
              <a:lumOff val="80000"/>
            </a:schemeClr>
          </a:solidFill>
          <a:effectLst>
            <a:innerShdw blurRad="114300">
              <a:prstClr val="black"/>
            </a:innerShdw>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3</a:t>
            </a:r>
          </a:p>
        </p:txBody>
      </p:sp>
      <p:sp>
        <p:nvSpPr>
          <p:cNvPr id="14" name="Rectangle: Rounded Corners 13">
            <a:extLst>
              <a:ext uri="{FF2B5EF4-FFF2-40B4-BE49-F238E27FC236}">
                <a16:creationId xmlns:a16="http://schemas.microsoft.com/office/drawing/2014/main" id="{8E4E4810-4033-4DC6-A2F0-7B987C1594C5}"/>
              </a:ext>
            </a:extLst>
          </p:cNvPr>
          <p:cNvSpPr/>
          <p:nvPr/>
        </p:nvSpPr>
        <p:spPr>
          <a:xfrm>
            <a:off x="4546475" y="5887329"/>
            <a:ext cx="886265" cy="560984"/>
          </a:xfrm>
          <a:prstGeom prst="roundRect">
            <a:avLst/>
          </a:prstGeom>
          <a:solidFill>
            <a:schemeClr val="accent1">
              <a:lumMod val="20000"/>
              <a:lumOff val="80000"/>
            </a:schemeClr>
          </a:solidFill>
          <a:effectLst>
            <a:innerShdw blurRad="114300">
              <a:prstClr val="black"/>
            </a:innerShdw>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2</a:t>
            </a:r>
          </a:p>
        </p:txBody>
      </p:sp>
      <p:sp>
        <p:nvSpPr>
          <p:cNvPr id="18" name="Rectangle: Rounded Corners 17">
            <a:extLst>
              <a:ext uri="{FF2B5EF4-FFF2-40B4-BE49-F238E27FC236}">
                <a16:creationId xmlns:a16="http://schemas.microsoft.com/office/drawing/2014/main" id="{F04D15A8-999C-4665-8892-29557150C6D1}"/>
              </a:ext>
            </a:extLst>
          </p:cNvPr>
          <p:cNvSpPr/>
          <p:nvPr/>
        </p:nvSpPr>
        <p:spPr>
          <a:xfrm>
            <a:off x="6142173" y="5887329"/>
            <a:ext cx="886265" cy="560984"/>
          </a:xfrm>
          <a:prstGeom prst="roundRect">
            <a:avLst/>
          </a:prstGeom>
          <a:solidFill>
            <a:schemeClr val="accent1">
              <a:lumMod val="20000"/>
              <a:lumOff val="80000"/>
            </a:schemeClr>
          </a:solidFill>
          <a:effectLst>
            <a:innerShdw blurRad="114300">
              <a:prstClr val="black"/>
            </a:innerShdw>
            <a:softEdge rad="127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4</a:t>
            </a:r>
          </a:p>
        </p:txBody>
      </p:sp>
    </p:spTree>
    <p:extLst>
      <p:ext uri="{BB962C8B-B14F-4D97-AF65-F5344CB8AC3E}">
        <p14:creationId xmlns:p14="http://schemas.microsoft.com/office/powerpoint/2010/main" val="35014171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3AF35CD-DA30-4E34-B0F3-32C27766D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EBAA27-4D68-4190-A71F-B9BB7A08A6FB}"/>
              </a:ext>
            </a:extLst>
          </p:cNvPr>
          <p:cNvSpPr>
            <a:spLocks noGrp="1"/>
          </p:cNvSpPr>
          <p:nvPr>
            <p:ph type="title"/>
          </p:nvPr>
        </p:nvSpPr>
        <p:spPr>
          <a:xfrm>
            <a:off x="8259591" y="4846002"/>
            <a:ext cx="4659997" cy="1609344"/>
          </a:xfrm>
          <a:ln>
            <a:noFill/>
          </a:ln>
        </p:spPr>
        <p:txBody>
          <a:bodyPr>
            <a:normAutofit/>
          </a:bodyPr>
          <a:lstStyle/>
          <a:p>
            <a:r>
              <a:rPr lang="en-US" sz="3200" dirty="0"/>
              <a:t>The Bakery Algorithm</a:t>
            </a:r>
          </a:p>
        </p:txBody>
      </p:sp>
      <p:grpSp>
        <p:nvGrpSpPr>
          <p:cNvPr id="15" name="Group 14">
            <a:extLst>
              <a:ext uri="{FF2B5EF4-FFF2-40B4-BE49-F238E27FC236}">
                <a16:creationId xmlns:a16="http://schemas.microsoft.com/office/drawing/2014/main" id="{BCFC42DC-2C46-47C4-BC61-530557385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6" name="Oval 15">
              <a:extLst>
                <a:ext uri="{FF2B5EF4-FFF2-40B4-BE49-F238E27FC236}">
                  <a16:creationId xmlns:a16="http://schemas.microsoft.com/office/drawing/2014/main" id="{54B91A37-AA1F-4966-8ACF-93023547D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4">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7" name="Oval 16">
              <a:extLst>
                <a:ext uri="{FF2B5EF4-FFF2-40B4-BE49-F238E27FC236}">
                  <a16:creationId xmlns:a16="http://schemas.microsoft.com/office/drawing/2014/main" id="{17B17AC5-0931-432F-9A4A-DDCFAA010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4" name="Slide Number Placeholder 3">
            <a:extLst>
              <a:ext uri="{FF2B5EF4-FFF2-40B4-BE49-F238E27FC236}">
                <a16:creationId xmlns:a16="http://schemas.microsoft.com/office/drawing/2014/main" id="{E28C03E1-9685-490A-ADE4-AC8A0AA946D6}"/>
              </a:ext>
            </a:extLst>
          </p:cNvPr>
          <p:cNvSpPr>
            <a:spLocks noGrp="1"/>
          </p:cNvSpPr>
          <p:nvPr>
            <p:ph type="sldNum" sz="quarter" idx="12"/>
          </p:nvPr>
        </p:nvSpPr>
        <p:spPr>
          <a:xfrm>
            <a:off x="11311128" y="6272784"/>
            <a:ext cx="640080" cy="365125"/>
          </a:xfrm>
        </p:spPr>
        <p:txBody>
          <a:bodyPr>
            <a:normAutofit/>
          </a:bodyPr>
          <a:lstStyle/>
          <a:p>
            <a:pPr>
              <a:spcAft>
                <a:spcPts val="600"/>
              </a:spcAft>
            </a:pPr>
            <a:fld id="{CE6527ED-2F94-480A-A05E-823B7676D801}" type="slidenum">
              <a:rPr lang="en-US" smtClean="0"/>
              <a:pPr>
                <a:spcAft>
                  <a:spcPts val="600"/>
                </a:spcAft>
              </a:pPr>
              <a:t>37</a:t>
            </a:fld>
            <a:endParaRPr lang="en-US"/>
          </a:p>
        </p:txBody>
      </p:sp>
      <p:pic>
        <p:nvPicPr>
          <p:cNvPr id="8" name="Picture 7" descr="A picture containing several&#10;&#10;Description automatically generated">
            <a:extLst>
              <a:ext uri="{FF2B5EF4-FFF2-40B4-BE49-F238E27FC236}">
                <a16:creationId xmlns:a16="http://schemas.microsoft.com/office/drawing/2014/main" id="{B0D6718E-80B8-4529-9DFC-BC3F822FE1A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26516" y="-1"/>
            <a:ext cx="4265483" cy="5300946"/>
          </a:xfrm>
          <a:prstGeom prst="rect">
            <a:avLst/>
          </a:prstGeom>
        </p:spPr>
      </p:pic>
      <p:sp>
        <p:nvSpPr>
          <p:cNvPr id="14" name="TextBox 13">
            <a:extLst>
              <a:ext uri="{FF2B5EF4-FFF2-40B4-BE49-F238E27FC236}">
                <a16:creationId xmlns:a16="http://schemas.microsoft.com/office/drawing/2014/main" id="{E0BDB001-A473-4E27-9441-EB64B1E707E0}"/>
              </a:ext>
            </a:extLst>
          </p:cNvPr>
          <p:cNvSpPr txBox="1"/>
          <p:nvPr/>
        </p:nvSpPr>
        <p:spPr>
          <a:xfrm>
            <a:off x="385706" y="2008162"/>
            <a:ext cx="7210827" cy="2585323"/>
          </a:xfrm>
          <a:prstGeom prst="rect">
            <a:avLst/>
          </a:prstGeom>
          <a:noFill/>
        </p:spPr>
        <p:txBody>
          <a:bodyPr wrap="square">
            <a:spAutoFit/>
          </a:bodyPr>
          <a:lstStyle/>
          <a:p>
            <a:pPr marL="285750" indent="-285750" algn="just">
              <a:buFont typeface="Arial" panose="020B0604020202020204" pitchFamily="34" charset="0"/>
              <a:buChar char="•"/>
            </a:pPr>
            <a:r>
              <a:rPr lang="en-US" dirty="0"/>
              <a:t>You can make the following observations by following the Bakery algorithm closely with the help of the following table: </a:t>
            </a:r>
          </a:p>
          <a:p>
            <a:pPr marL="285750" indent="-285750" algn="just">
              <a:buFont typeface="Arial" panose="020B0604020202020204" pitchFamily="34" charset="0"/>
              <a:buChar char="•"/>
            </a:pPr>
            <a:r>
              <a:rPr lang="en-US" dirty="0"/>
              <a:t>P1 not interested to get into its critical section ⇒ number[1] is 0 </a:t>
            </a:r>
          </a:p>
          <a:p>
            <a:pPr marL="285750" indent="-285750" algn="just">
              <a:buFont typeface="Arial" panose="020B0604020202020204" pitchFamily="34" charset="0"/>
              <a:buChar char="•"/>
            </a:pPr>
            <a:r>
              <a:rPr lang="en-US" dirty="0"/>
              <a:t>P2, P3, and P4 wait for P0 </a:t>
            </a:r>
          </a:p>
          <a:p>
            <a:pPr marL="285750" indent="-285750" algn="just">
              <a:buFont typeface="Arial" panose="020B0604020202020204" pitchFamily="34" charset="0"/>
              <a:buChar char="•"/>
            </a:pPr>
            <a:r>
              <a:rPr lang="en-US" dirty="0"/>
              <a:t>P0 gets into its CS, get out, and sets its number to 0 </a:t>
            </a:r>
          </a:p>
          <a:p>
            <a:pPr marL="285750" indent="-285750" algn="just">
              <a:buFont typeface="Arial" panose="020B0604020202020204" pitchFamily="34" charset="0"/>
              <a:buChar char="•"/>
            </a:pPr>
            <a:r>
              <a:rPr lang="en-US" dirty="0"/>
              <a:t>P3 get into its CS and P2 and P4 wait for it to get out of its CS </a:t>
            </a:r>
          </a:p>
          <a:p>
            <a:pPr marL="285750" indent="-285750" algn="just">
              <a:buFont typeface="Arial" panose="020B0604020202020204" pitchFamily="34" charset="0"/>
              <a:buChar char="•"/>
            </a:pPr>
            <a:r>
              <a:rPr lang="en-US" dirty="0"/>
              <a:t>P2 gets into its CS and P4 waits for it to get out </a:t>
            </a:r>
          </a:p>
          <a:p>
            <a:pPr marL="285750" indent="-285750" algn="just">
              <a:buFont typeface="Arial" panose="020B0604020202020204" pitchFamily="34" charset="0"/>
              <a:buChar char="•"/>
            </a:pPr>
            <a:r>
              <a:rPr lang="en-US" dirty="0"/>
              <a:t>P4 gets into its CS  </a:t>
            </a:r>
          </a:p>
          <a:p>
            <a:pPr marL="285750" indent="-285750" algn="just">
              <a:buFont typeface="Arial" panose="020B0604020202020204" pitchFamily="34" charset="0"/>
              <a:buChar char="•"/>
            </a:pPr>
            <a:r>
              <a:rPr lang="en-US" dirty="0"/>
              <a:t>Sequence of execution of processes:  &lt;P</a:t>
            </a:r>
            <a:r>
              <a:rPr lang="en-US" sz="2400" baseline="-25000" dirty="0"/>
              <a:t>0</a:t>
            </a:r>
            <a:r>
              <a:rPr lang="en-US" dirty="0"/>
              <a:t>,P</a:t>
            </a:r>
            <a:r>
              <a:rPr lang="en-US" sz="2400" baseline="-25000" dirty="0"/>
              <a:t>3</a:t>
            </a:r>
            <a:r>
              <a:rPr lang="en-US" dirty="0"/>
              <a:t>,P</a:t>
            </a:r>
            <a:r>
              <a:rPr lang="en-US" sz="2400" baseline="-25000" dirty="0"/>
              <a:t>2</a:t>
            </a:r>
            <a:r>
              <a:rPr lang="en-US" dirty="0"/>
              <a:t>,P</a:t>
            </a:r>
            <a:r>
              <a:rPr lang="en-US" sz="2400" baseline="-25000" dirty="0"/>
              <a:t>4</a:t>
            </a:r>
            <a:r>
              <a:rPr lang="en-US" dirty="0"/>
              <a:t>&gt;</a:t>
            </a:r>
          </a:p>
        </p:txBody>
      </p:sp>
    </p:spTree>
    <p:extLst>
      <p:ext uri="{BB962C8B-B14F-4D97-AF65-F5344CB8AC3E}">
        <p14:creationId xmlns:p14="http://schemas.microsoft.com/office/powerpoint/2010/main" val="1855032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C6DDA-4BF0-4D5C-8A0B-062F15C9449D}"/>
              </a:ext>
            </a:extLst>
          </p:cNvPr>
          <p:cNvSpPr>
            <a:spLocks noGrp="1"/>
          </p:cNvSpPr>
          <p:nvPr>
            <p:ph type="title"/>
          </p:nvPr>
        </p:nvSpPr>
        <p:spPr/>
        <p:txBody>
          <a:bodyPr/>
          <a:lstStyle/>
          <a:p>
            <a:r>
              <a:rPr lang="en-US" dirty="0"/>
              <a:t>Process Synchronization</a:t>
            </a:r>
          </a:p>
        </p:txBody>
      </p:sp>
      <p:sp>
        <p:nvSpPr>
          <p:cNvPr id="3" name="Content Placeholder 2">
            <a:extLst>
              <a:ext uri="{FF2B5EF4-FFF2-40B4-BE49-F238E27FC236}">
                <a16:creationId xmlns:a16="http://schemas.microsoft.com/office/drawing/2014/main" id="{0C096067-B0B1-40C0-8299-5353C0232EE9}"/>
              </a:ext>
            </a:extLst>
          </p:cNvPr>
          <p:cNvSpPr>
            <a:spLocks noGrp="1"/>
          </p:cNvSpPr>
          <p:nvPr>
            <p:ph idx="1"/>
          </p:nvPr>
        </p:nvSpPr>
        <p:spPr/>
        <p:txBody>
          <a:bodyPr/>
          <a:lstStyle/>
          <a:p>
            <a:endParaRPr lang="en-US" dirty="0"/>
          </a:p>
          <a:p>
            <a:endParaRPr lang="en-US" dirty="0"/>
          </a:p>
          <a:p>
            <a:pPr algn="just"/>
            <a:r>
              <a:rPr lang="en-US" dirty="0"/>
              <a:t>Concurrent processes or threads often need access to shared data and shared resources. </a:t>
            </a:r>
          </a:p>
          <a:p>
            <a:pPr algn="just"/>
            <a:r>
              <a:rPr lang="en-US" dirty="0"/>
              <a:t>If there is no controlled access to shared data, it is often possible to obtain an inconsistent state of this data. </a:t>
            </a:r>
          </a:p>
          <a:p>
            <a:pPr algn="just"/>
            <a:r>
              <a:rPr lang="en-US" dirty="0"/>
              <a:t>Maintaining data consistency requires mechanisms to ensure the orderly execution of cooperating processes, and hence various process synchronization methods are used.</a:t>
            </a:r>
          </a:p>
        </p:txBody>
      </p:sp>
      <p:sp>
        <p:nvSpPr>
          <p:cNvPr id="4" name="Slide Number Placeholder 3">
            <a:extLst>
              <a:ext uri="{FF2B5EF4-FFF2-40B4-BE49-F238E27FC236}">
                <a16:creationId xmlns:a16="http://schemas.microsoft.com/office/drawing/2014/main" id="{AB0A7721-C12C-4C55-ABE6-AD7DF88C5834}"/>
              </a:ext>
            </a:extLst>
          </p:cNvPr>
          <p:cNvSpPr>
            <a:spLocks noGrp="1"/>
          </p:cNvSpPr>
          <p:nvPr>
            <p:ph type="sldNum" sz="quarter" idx="12"/>
          </p:nvPr>
        </p:nvSpPr>
        <p:spPr/>
        <p:txBody>
          <a:bodyPr/>
          <a:lstStyle/>
          <a:p>
            <a:fld id="{CE6527ED-2F94-480A-A05E-823B7676D801}" type="slidenum">
              <a:rPr lang="en-US" smtClean="0"/>
              <a:t>4</a:t>
            </a:fld>
            <a:endParaRPr lang="en-US"/>
          </a:p>
        </p:txBody>
      </p:sp>
    </p:spTree>
    <p:extLst>
      <p:ext uri="{BB962C8B-B14F-4D97-AF65-F5344CB8AC3E}">
        <p14:creationId xmlns:p14="http://schemas.microsoft.com/office/powerpoint/2010/main" val="1054834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21540-3F86-4361-8C70-F7108949C176}"/>
              </a:ext>
            </a:extLst>
          </p:cNvPr>
          <p:cNvSpPr>
            <a:spLocks noGrp="1"/>
          </p:cNvSpPr>
          <p:nvPr>
            <p:ph type="title"/>
          </p:nvPr>
        </p:nvSpPr>
        <p:spPr/>
        <p:txBody>
          <a:bodyPr/>
          <a:lstStyle/>
          <a:p>
            <a:r>
              <a:rPr lang="en-US" dirty="0"/>
              <a:t>producer-consumer problem</a:t>
            </a:r>
          </a:p>
        </p:txBody>
      </p:sp>
      <p:sp>
        <p:nvSpPr>
          <p:cNvPr id="3" name="Content Placeholder 2">
            <a:extLst>
              <a:ext uri="{FF2B5EF4-FFF2-40B4-BE49-F238E27FC236}">
                <a16:creationId xmlns:a16="http://schemas.microsoft.com/office/drawing/2014/main" id="{B0D3FE42-E935-4138-AD68-6743CFE64531}"/>
              </a:ext>
            </a:extLst>
          </p:cNvPr>
          <p:cNvSpPr>
            <a:spLocks noGrp="1"/>
          </p:cNvSpPr>
          <p:nvPr>
            <p:ph idx="1"/>
          </p:nvPr>
        </p:nvSpPr>
        <p:spPr/>
        <p:txBody>
          <a:bodyPr>
            <a:normAutofit lnSpcReduction="10000"/>
          </a:bodyPr>
          <a:lstStyle/>
          <a:p>
            <a:pPr algn="just"/>
            <a:r>
              <a:rPr lang="en-US" dirty="0"/>
              <a:t>A producer process produces information that is consumed by a consumer process.  For Example compiler and assembler.</a:t>
            </a:r>
          </a:p>
          <a:p>
            <a:pPr algn="just"/>
            <a:r>
              <a:rPr lang="en-US" dirty="0"/>
              <a:t>The producer-consumer problem also provides a useful metaphor for the client-server paradigm. </a:t>
            </a:r>
          </a:p>
          <a:p>
            <a:pPr algn="just"/>
            <a:r>
              <a:rPr lang="en-US" dirty="0"/>
              <a:t>We generally think of a server as a producer and a client as a consumer. </a:t>
            </a:r>
          </a:p>
          <a:p>
            <a:pPr algn="just"/>
            <a:r>
              <a:rPr lang="en-US" dirty="0"/>
              <a:t>For example, a web server produces (that is, provides) web content such as HTML files and images, which are consumed (that is, read) by the client web browser requesting the resource.</a:t>
            </a:r>
          </a:p>
          <a:p>
            <a:pPr algn="just"/>
            <a:r>
              <a:rPr lang="en-US" dirty="0"/>
              <a:t>Producer–consumer problem uses shared memory. To allow producer and consumer processes to run concurrently, we must have available a buffer of items that can be filled by the producer and emptied by the consumer. </a:t>
            </a:r>
          </a:p>
          <a:p>
            <a:pPr algn="just"/>
            <a:r>
              <a:rPr lang="en-US" dirty="0"/>
              <a:t>This buffer will reside in a region of memory that is shared by the producer and consumer processes.</a:t>
            </a:r>
          </a:p>
        </p:txBody>
      </p:sp>
      <p:sp>
        <p:nvSpPr>
          <p:cNvPr id="4" name="Slide Number Placeholder 3">
            <a:extLst>
              <a:ext uri="{FF2B5EF4-FFF2-40B4-BE49-F238E27FC236}">
                <a16:creationId xmlns:a16="http://schemas.microsoft.com/office/drawing/2014/main" id="{A59D8DE1-A1FE-4537-878C-2C655BFD6F26}"/>
              </a:ext>
            </a:extLst>
          </p:cNvPr>
          <p:cNvSpPr>
            <a:spLocks noGrp="1"/>
          </p:cNvSpPr>
          <p:nvPr>
            <p:ph type="sldNum" sz="quarter" idx="12"/>
          </p:nvPr>
        </p:nvSpPr>
        <p:spPr/>
        <p:txBody>
          <a:bodyPr/>
          <a:lstStyle/>
          <a:p>
            <a:fld id="{CE6527ED-2F94-480A-A05E-823B7676D801}" type="slidenum">
              <a:rPr lang="en-US" smtClean="0"/>
              <a:t>5</a:t>
            </a:fld>
            <a:endParaRPr lang="en-US"/>
          </a:p>
        </p:txBody>
      </p:sp>
    </p:spTree>
    <p:extLst>
      <p:ext uri="{BB962C8B-B14F-4D97-AF65-F5344CB8AC3E}">
        <p14:creationId xmlns:p14="http://schemas.microsoft.com/office/powerpoint/2010/main" val="133912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21540-3F86-4361-8C70-F7108949C176}"/>
              </a:ext>
            </a:extLst>
          </p:cNvPr>
          <p:cNvSpPr>
            <a:spLocks noGrp="1"/>
          </p:cNvSpPr>
          <p:nvPr>
            <p:ph type="title"/>
          </p:nvPr>
        </p:nvSpPr>
        <p:spPr/>
        <p:txBody>
          <a:bodyPr/>
          <a:lstStyle/>
          <a:p>
            <a:r>
              <a:rPr lang="en-US" dirty="0"/>
              <a:t>producer-consumer problem</a:t>
            </a:r>
          </a:p>
        </p:txBody>
      </p:sp>
      <p:sp>
        <p:nvSpPr>
          <p:cNvPr id="3" name="Content Placeholder 2">
            <a:extLst>
              <a:ext uri="{FF2B5EF4-FFF2-40B4-BE49-F238E27FC236}">
                <a16:creationId xmlns:a16="http://schemas.microsoft.com/office/drawing/2014/main" id="{B0D3FE42-E935-4138-AD68-6743CFE64531}"/>
              </a:ext>
            </a:extLst>
          </p:cNvPr>
          <p:cNvSpPr>
            <a:spLocks noGrp="1"/>
          </p:cNvSpPr>
          <p:nvPr>
            <p:ph idx="1"/>
          </p:nvPr>
        </p:nvSpPr>
        <p:spPr/>
        <p:txBody>
          <a:bodyPr>
            <a:normAutofit/>
          </a:bodyPr>
          <a:lstStyle/>
          <a:p>
            <a:pPr marL="0" indent="0" algn="just">
              <a:buNone/>
            </a:pPr>
            <a:r>
              <a:rPr lang="en-US" sz="3200" dirty="0"/>
              <a:t>Two types of buffers can be used:</a:t>
            </a:r>
          </a:p>
          <a:p>
            <a:pPr algn="just"/>
            <a:r>
              <a:rPr lang="en-US" sz="3200" dirty="0"/>
              <a:t>Bounded- Buffer—</a:t>
            </a:r>
            <a:r>
              <a:rPr lang="en-US" sz="2800" dirty="0"/>
              <a:t>assumes a fixed buffer size. (</a:t>
            </a:r>
            <a:r>
              <a:rPr lang="en-US" sz="2400" dirty="0">
                <a:solidFill>
                  <a:srgbClr val="FF0000"/>
                </a:solidFill>
              </a:rPr>
              <a:t>consumer must wait if the buffer is empty, and the producer must wait if the buffer is full</a:t>
            </a:r>
            <a:r>
              <a:rPr lang="en-US" sz="2800" dirty="0"/>
              <a:t>)</a:t>
            </a:r>
            <a:endParaRPr lang="en-US" sz="3200" dirty="0"/>
          </a:p>
          <a:p>
            <a:pPr algn="just"/>
            <a:r>
              <a:rPr lang="en-US" sz="3200" dirty="0"/>
              <a:t>Un-Bounded Buffer—</a:t>
            </a:r>
            <a:r>
              <a:rPr lang="en-US" sz="2800" dirty="0"/>
              <a:t>places no practical limit on the size of the buffer.(</a:t>
            </a:r>
            <a:r>
              <a:rPr lang="en-US" sz="2400" dirty="0">
                <a:solidFill>
                  <a:srgbClr val="FF0000"/>
                </a:solidFill>
              </a:rPr>
              <a:t>consumer may have to wait for new items, but the producer can always produce new items.</a:t>
            </a:r>
            <a:r>
              <a:rPr lang="en-US" sz="2800" dirty="0"/>
              <a:t>)</a:t>
            </a:r>
            <a:endParaRPr lang="en-US" sz="3200" dirty="0"/>
          </a:p>
        </p:txBody>
      </p:sp>
      <p:sp>
        <p:nvSpPr>
          <p:cNvPr id="4" name="Slide Number Placeholder 3">
            <a:extLst>
              <a:ext uri="{FF2B5EF4-FFF2-40B4-BE49-F238E27FC236}">
                <a16:creationId xmlns:a16="http://schemas.microsoft.com/office/drawing/2014/main" id="{A59D8DE1-A1FE-4537-878C-2C655BFD6F26}"/>
              </a:ext>
            </a:extLst>
          </p:cNvPr>
          <p:cNvSpPr>
            <a:spLocks noGrp="1"/>
          </p:cNvSpPr>
          <p:nvPr>
            <p:ph type="sldNum" sz="quarter" idx="12"/>
          </p:nvPr>
        </p:nvSpPr>
        <p:spPr/>
        <p:txBody>
          <a:bodyPr/>
          <a:lstStyle/>
          <a:p>
            <a:fld id="{CE6527ED-2F94-480A-A05E-823B7676D801}" type="slidenum">
              <a:rPr lang="en-US" smtClean="0"/>
              <a:t>6</a:t>
            </a:fld>
            <a:endParaRPr lang="en-US"/>
          </a:p>
        </p:txBody>
      </p:sp>
    </p:spTree>
    <p:extLst>
      <p:ext uri="{BB962C8B-B14F-4D97-AF65-F5344CB8AC3E}">
        <p14:creationId xmlns:p14="http://schemas.microsoft.com/office/powerpoint/2010/main" val="749046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34409-7397-4389-A4F7-AF6D677BA08F}"/>
              </a:ext>
            </a:extLst>
          </p:cNvPr>
          <p:cNvSpPr>
            <a:spLocks noGrp="1"/>
          </p:cNvSpPr>
          <p:nvPr>
            <p:ph type="title"/>
          </p:nvPr>
        </p:nvSpPr>
        <p:spPr/>
        <p:txBody>
          <a:bodyPr/>
          <a:lstStyle/>
          <a:p>
            <a:r>
              <a:rPr lang="en-US" dirty="0"/>
              <a:t>producer-consumer problem</a:t>
            </a:r>
          </a:p>
        </p:txBody>
      </p:sp>
      <p:pic>
        <p:nvPicPr>
          <p:cNvPr id="6" name="Content Placeholder 5" descr="Table&#10;&#10;Description automatically generated with medium confidence">
            <a:extLst>
              <a:ext uri="{FF2B5EF4-FFF2-40B4-BE49-F238E27FC236}">
                <a16:creationId xmlns:a16="http://schemas.microsoft.com/office/drawing/2014/main" id="{4DAA19A4-59D6-4BAA-871E-05AADAEE660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69809" y="1813008"/>
            <a:ext cx="6808763" cy="4642338"/>
          </a:xfrm>
        </p:spPr>
      </p:pic>
      <p:sp>
        <p:nvSpPr>
          <p:cNvPr id="4" name="Slide Number Placeholder 3">
            <a:extLst>
              <a:ext uri="{FF2B5EF4-FFF2-40B4-BE49-F238E27FC236}">
                <a16:creationId xmlns:a16="http://schemas.microsoft.com/office/drawing/2014/main" id="{6E7C8322-4494-4459-991C-B07B4D0E13F5}"/>
              </a:ext>
            </a:extLst>
          </p:cNvPr>
          <p:cNvSpPr>
            <a:spLocks noGrp="1"/>
          </p:cNvSpPr>
          <p:nvPr>
            <p:ph type="sldNum" sz="quarter" idx="12"/>
          </p:nvPr>
        </p:nvSpPr>
        <p:spPr/>
        <p:txBody>
          <a:bodyPr/>
          <a:lstStyle/>
          <a:p>
            <a:fld id="{CE6527ED-2F94-480A-A05E-823B7676D801}" type="slidenum">
              <a:rPr lang="en-US" smtClean="0"/>
              <a:t>7</a:t>
            </a:fld>
            <a:endParaRPr lang="en-US"/>
          </a:p>
        </p:txBody>
      </p:sp>
    </p:spTree>
    <p:extLst>
      <p:ext uri="{BB962C8B-B14F-4D97-AF65-F5344CB8AC3E}">
        <p14:creationId xmlns:p14="http://schemas.microsoft.com/office/powerpoint/2010/main" val="1590310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34409-7397-4389-A4F7-AF6D677BA08F}"/>
              </a:ext>
            </a:extLst>
          </p:cNvPr>
          <p:cNvSpPr>
            <a:spLocks noGrp="1"/>
          </p:cNvSpPr>
          <p:nvPr>
            <p:ph type="title"/>
          </p:nvPr>
        </p:nvSpPr>
        <p:spPr/>
        <p:txBody>
          <a:bodyPr/>
          <a:lstStyle/>
          <a:p>
            <a:r>
              <a:rPr lang="en-US" dirty="0"/>
              <a:t>producer-consumer problem</a:t>
            </a:r>
          </a:p>
        </p:txBody>
      </p:sp>
      <p:sp>
        <p:nvSpPr>
          <p:cNvPr id="4" name="Slide Number Placeholder 3">
            <a:extLst>
              <a:ext uri="{FF2B5EF4-FFF2-40B4-BE49-F238E27FC236}">
                <a16:creationId xmlns:a16="http://schemas.microsoft.com/office/drawing/2014/main" id="{6E7C8322-4494-4459-991C-B07B4D0E13F5}"/>
              </a:ext>
            </a:extLst>
          </p:cNvPr>
          <p:cNvSpPr>
            <a:spLocks noGrp="1"/>
          </p:cNvSpPr>
          <p:nvPr>
            <p:ph type="sldNum" sz="quarter" idx="12"/>
          </p:nvPr>
        </p:nvSpPr>
        <p:spPr/>
        <p:txBody>
          <a:bodyPr/>
          <a:lstStyle/>
          <a:p>
            <a:fld id="{CE6527ED-2F94-480A-A05E-823B7676D801}" type="slidenum">
              <a:rPr lang="en-US" smtClean="0"/>
              <a:t>8</a:t>
            </a:fld>
            <a:endParaRPr lang="en-US"/>
          </a:p>
        </p:txBody>
      </p:sp>
      <p:pic>
        <p:nvPicPr>
          <p:cNvPr id="8" name="Content Placeholder 7" descr="Text, letter&#10;&#10;Description automatically generated">
            <a:extLst>
              <a:ext uri="{FF2B5EF4-FFF2-40B4-BE49-F238E27FC236}">
                <a16:creationId xmlns:a16="http://schemas.microsoft.com/office/drawing/2014/main" id="{92A6A5E6-CE67-4BF4-85F7-8452E2C6F8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0603" y="2264898"/>
            <a:ext cx="7230794" cy="4007886"/>
          </a:xfrm>
        </p:spPr>
      </p:pic>
    </p:spTree>
    <p:extLst>
      <p:ext uri="{BB962C8B-B14F-4D97-AF65-F5344CB8AC3E}">
        <p14:creationId xmlns:p14="http://schemas.microsoft.com/office/powerpoint/2010/main" val="24339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34409-7397-4389-A4F7-AF6D677BA08F}"/>
              </a:ext>
            </a:extLst>
          </p:cNvPr>
          <p:cNvSpPr>
            <a:spLocks noGrp="1"/>
          </p:cNvSpPr>
          <p:nvPr>
            <p:ph type="title"/>
          </p:nvPr>
        </p:nvSpPr>
        <p:spPr/>
        <p:txBody>
          <a:bodyPr/>
          <a:lstStyle/>
          <a:p>
            <a:r>
              <a:rPr lang="en-US" dirty="0"/>
              <a:t>producer-consumer problem</a:t>
            </a:r>
          </a:p>
        </p:txBody>
      </p:sp>
      <p:sp>
        <p:nvSpPr>
          <p:cNvPr id="4" name="Slide Number Placeholder 3">
            <a:extLst>
              <a:ext uri="{FF2B5EF4-FFF2-40B4-BE49-F238E27FC236}">
                <a16:creationId xmlns:a16="http://schemas.microsoft.com/office/drawing/2014/main" id="{6E7C8322-4494-4459-991C-B07B4D0E13F5}"/>
              </a:ext>
            </a:extLst>
          </p:cNvPr>
          <p:cNvSpPr>
            <a:spLocks noGrp="1"/>
          </p:cNvSpPr>
          <p:nvPr>
            <p:ph type="sldNum" sz="quarter" idx="12"/>
          </p:nvPr>
        </p:nvSpPr>
        <p:spPr/>
        <p:txBody>
          <a:bodyPr/>
          <a:lstStyle/>
          <a:p>
            <a:fld id="{CE6527ED-2F94-480A-A05E-823B7676D801}" type="slidenum">
              <a:rPr lang="en-US" smtClean="0"/>
              <a:t>9</a:t>
            </a:fld>
            <a:endParaRPr lang="en-US"/>
          </a:p>
        </p:txBody>
      </p:sp>
      <p:pic>
        <p:nvPicPr>
          <p:cNvPr id="7" name="Content Placeholder 6" descr="Text&#10;&#10;Description automatically generated with medium confidence">
            <a:extLst>
              <a:ext uri="{FF2B5EF4-FFF2-40B4-BE49-F238E27FC236}">
                <a16:creationId xmlns:a16="http://schemas.microsoft.com/office/drawing/2014/main" id="{FEB5044D-E635-48C0-9C7F-840882BD0A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18118" y="2093977"/>
            <a:ext cx="7019778" cy="4279392"/>
          </a:xfrm>
        </p:spPr>
      </p:pic>
    </p:spTree>
    <p:extLst>
      <p:ext uri="{BB962C8B-B14F-4D97-AF65-F5344CB8AC3E}">
        <p14:creationId xmlns:p14="http://schemas.microsoft.com/office/powerpoint/2010/main" val="1479494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TM03090434[[fn=Wood Type]]</Template>
  <TotalTime>3320</TotalTime>
  <Words>2567</Words>
  <Application>Microsoft Office PowerPoint</Application>
  <PresentationFormat>Widescreen</PresentationFormat>
  <Paragraphs>221</Paragraphs>
  <Slides>37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vt:lpstr>
      <vt:lpstr>Calibri</vt:lpstr>
      <vt:lpstr>Rockwell</vt:lpstr>
      <vt:lpstr>Rockwell Condensed</vt:lpstr>
      <vt:lpstr>Rockwell Extra Bold</vt:lpstr>
      <vt:lpstr>Wingdings</vt:lpstr>
      <vt:lpstr>Wood Type</vt:lpstr>
      <vt:lpstr>Operating Systems</vt:lpstr>
      <vt:lpstr>Shared Memory</vt:lpstr>
      <vt:lpstr>Shared Memory</vt:lpstr>
      <vt:lpstr>Process Synchronization</vt:lpstr>
      <vt:lpstr>producer-consumer problem</vt:lpstr>
      <vt:lpstr>producer-consumer problem</vt:lpstr>
      <vt:lpstr>producer-consumer problem</vt:lpstr>
      <vt:lpstr>producer-consumer problem</vt:lpstr>
      <vt:lpstr>producer-consumer problem</vt:lpstr>
      <vt:lpstr>producer-consumer problem</vt:lpstr>
      <vt:lpstr>producer-consumer problem</vt:lpstr>
      <vt:lpstr>Bank Transaction Example</vt:lpstr>
      <vt:lpstr>PowerPoint Presentation</vt:lpstr>
      <vt:lpstr>Critical Section Problem</vt:lpstr>
      <vt:lpstr>Critical Section Problem</vt:lpstr>
      <vt:lpstr>Critical Section Problem</vt:lpstr>
      <vt:lpstr>Solution to Critical Section Problem</vt:lpstr>
      <vt:lpstr>Assumptions</vt:lpstr>
      <vt:lpstr>2-Process Solutions to the Critical Section Problem</vt:lpstr>
      <vt:lpstr>2-Process Solutions to the Critical Section Problem</vt:lpstr>
      <vt:lpstr>Algorithm 1</vt:lpstr>
      <vt:lpstr>                  Algorithm 2          For Pi</vt:lpstr>
      <vt:lpstr>Algorithm 2</vt:lpstr>
      <vt:lpstr>Algorithm 2</vt:lpstr>
      <vt:lpstr>             Algorithm 3         For Pi</vt:lpstr>
      <vt:lpstr>Algorithm 3</vt:lpstr>
      <vt:lpstr>Algorithm 3</vt:lpstr>
      <vt:lpstr>Algorithm 3</vt:lpstr>
      <vt:lpstr>N-Process Critical Section Problem</vt:lpstr>
      <vt:lpstr>The Bakery Algorithm</vt:lpstr>
      <vt:lpstr>The Bakery Algorithm</vt:lpstr>
      <vt:lpstr>The Bakery Algorithm</vt:lpstr>
      <vt:lpstr>The Bakery Algorithm</vt:lpstr>
      <vt:lpstr>The Bakery Algorithm</vt:lpstr>
      <vt:lpstr>The Bakery Algorithm</vt:lpstr>
      <vt:lpstr>The Bakery Algorithm</vt:lpstr>
      <vt:lpstr>The Bakery Algorithm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Operating Systems</dc:title>
  <dc:creator>Mr.Razi-uddin</dc:creator>
  <cp:lastModifiedBy>Mr.Razi-uddin</cp:lastModifiedBy>
  <cp:revision>78</cp:revision>
  <dcterms:created xsi:type="dcterms:W3CDTF">2022-02-16T07:50:43Z</dcterms:created>
  <dcterms:modified xsi:type="dcterms:W3CDTF">2022-05-09T08:25:35Z</dcterms:modified>
</cp:coreProperties>
</file>

<file path=docProps/thumbnail.jpeg>
</file>